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40" r:id="rId1"/>
    <p:sldMasterId id="2147484454" r:id="rId2"/>
  </p:sldMasterIdLst>
  <p:notesMasterIdLst>
    <p:notesMasterId r:id="rId35"/>
  </p:notesMasterIdLst>
  <p:handoutMasterIdLst>
    <p:handoutMasterId r:id="rId36"/>
  </p:handoutMasterIdLst>
  <p:sldIdLst>
    <p:sldId id="448" r:id="rId3"/>
    <p:sldId id="743" r:id="rId4"/>
    <p:sldId id="769" r:id="rId5"/>
    <p:sldId id="770" r:id="rId6"/>
    <p:sldId id="754" r:id="rId7"/>
    <p:sldId id="798" r:id="rId8"/>
    <p:sldId id="800" r:id="rId9"/>
    <p:sldId id="801" r:id="rId10"/>
    <p:sldId id="802" r:id="rId11"/>
    <p:sldId id="803" r:id="rId12"/>
    <p:sldId id="804" r:id="rId13"/>
    <p:sldId id="810" r:id="rId14"/>
    <p:sldId id="816" r:id="rId15"/>
    <p:sldId id="818" r:id="rId16"/>
    <p:sldId id="812" r:id="rId17"/>
    <p:sldId id="780" r:id="rId18"/>
    <p:sldId id="813" r:id="rId19"/>
    <p:sldId id="814" r:id="rId20"/>
    <p:sldId id="820" r:id="rId21"/>
    <p:sldId id="821" r:id="rId22"/>
    <p:sldId id="779" r:id="rId23"/>
    <p:sldId id="714" r:id="rId24"/>
    <p:sldId id="778" r:id="rId25"/>
    <p:sldId id="740" r:id="rId26"/>
    <p:sldId id="823" r:id="rId27"/>
    <p:sldId id="790" r:id="rId28"/>
    <p:sldId id="791" r:id="rId29"/>
    <p:sldId id="792" r:id="rId30"/>
    <p:sldId id="793" r:id="rId31"/>
    <p:sldId id="794" r:id="rId32"/>
    <p:sldId id="732" r:id="rId33"/>
    <p:sldId id="575" r:id="rId34"/>
  </p:sldIdLst>
  <p:sldSz cx="9144000" cy="6858000" type="screen4x3"/>
  <p:notesSz cx="7053263" cy="10180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86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  <a:srgbClr val="FF3300"/>
    <a:srgbClr val="00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5552" autoAdjust="0"/>
  </p:normalViewPr>
  <p:slideViewPr>
    <p:cSldViewPr>
      <p:cViewPr>
        <p:scale>
          <a:sx n="90" d="100"/>
          <a:sy n="90" d="100"/>
        </p:scale>
        <p:origin x="-1530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8604"/>
    </p:cViewPr>
  </p:sorterViewPr>
  <p:notesViewPr>
    <p:cSldViewPr>
      <p:cViewPr varScale="1">
        <p:scale>
          <a:sx n="77" d="100"/>
          <a:sy n="77" d="100"/>
        </p:scale>
        <p:origin x="-3276" y="-96"/>
      </p:cViewPr>
      <p:guideLst>
        <p:guide orient="horz" pos="3206"/>
        <p:guide pos="22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483576158963105E-2"/>
          <c:y val="0"/>
          <c:w val="0.93975903117475401"/>
          <c:h val="0.782840542969973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>
                  <a:alpha val="55000"/>
                </a:srgbClr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6 100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51 </a:t>
                    </a:r>
                    <a:r>
                      <a:rPr lang="en-US" smtClean="0"/>
                      <a:t>022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kk-KZ" sz="1100" dirty="0" smtClean="0"/>
                      <a:t>21676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Инвестиции ТОО "Водные ресурсы-Маркетинг" в систему водоснабжения и водоотведения города Шымкент (2015-2025 гг.)), млн. тенге</c:v>
                </c:pt>
                <c:pt idx="1">
                  <c:v>в том числе, план на 2015-2022гг.</c:v>
                </c:pt>
                <c:pt idx="2">
                  <c:v>Инвестиции ТОО" Водные ресурсы-Маркетинг " в систему водоснабжения и водоотведения города Шымкент (2015-2022 гг.))</c:v>
                </c:pt>
                <c:pt idx="3">
                  <c:v>Не выполнено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70200</c:v>
                </c:pt>
                <c:pt idx="1">
                  <c:v>56100</c:v>
                </c:pt>
                <c:pt idx="2">
                  <c:v>19177.5</c:v>
                </c:pt>
                <c:pt idx="3">
                  <c:v>51700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1147264"/>
        <c:axId val="131148800"/>
      </c:barChart>
      <c:catAx>
        <c:axId val="1311472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1148800"/>
        <c:crosses val="autoZero"/>
        <c:auto val="1"/>
        <c:lblAlgn val="ctr"/>
        <c:lblOffset val="100"/>
        <c:noMultiLvlLbl val="0"/>
      </c:catAx>
      <c:valAx>
        <c:axId val="131148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114726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072803198233706E-2"/>
          <c:y val="2.8761147764093751E-2"/>
          <c:w val="0.92752987763264394"/>
          <c:h val="0.7295668631771837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подача воды по распределительным сетям , тенге м3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2400" b="1" i="1" u="sng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600" b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Лист1!$B$1:$H$1</c:f>
              <c:strCache>
                <c:ptCount val="7"/>
                <c:pt idx="0">
                  <c:v>с 01.07.2020 (первоначально утвержденное)</c:v>
                </c:pt>
                <c:pt idx="1">
                  <c:v>с 01.01.2021</c:v>
                </c:pt>
                <c:pt idx="2">
                  <c:v>с 01.07.2021</c:v>
                </c:pt>
                <c:pt idx="3">
                  <c:v>с 01.07.2022</c:v>
                </c:pt>
                <c:pt idx="4">
                  <c:v>с 01.07.2023</c:v>
                </c:pt>
                <c:pt idx="5">
                  <c:v>с 01.07.2024</c:v>
                </c:pt>
                <c:pt idx="6">
                  <c:v>с 01.07.2025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107.77</c:v>
                </c:pt>
                <c:pt idx="1">
                  <c:v>78.72</c:v>
                </c:pt>
                <c:pt idx="2">
                  <c:v>85.02</c:v>
                </c:pt>
                <c:pt idx="3">
                  <c:v>86.37</c:v>
                </c:pt>
                <c:pt idx="4">
                  <c:v>87.23</c:v>
                </c:pt>
                <c:pt idx="5">
                  <c:v>75.89</c:v>
                </c:pt>
                <c:pt idx="6">
                  <c:v>79.69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услуги по отводу сточных вод , тенге м3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2400" b="1" i="1" u="sng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600" b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Лист1!$B$1:$H$1</c:f>
              <c:strCache>
                <c:ptCount val="7"/>
                <c:pt idx="0">
                  <c:v>с 01.07.2020 (первоначально утвержденное)</c:v>
                </c:pt>
                <c:pt idx="1">
                  <c:v>с 01.01.2021</c:v>
                </c:pt>
                <c:pt idx="2">
                  <c:v>с 01.07.2021</c:v>
                </c:pt>
                <c:pt idx="3">
                  <c:v>с 01.07.2022</c:v>
                </c:pt>
                <c:pt idx="4">
                  <c:v>с 01.07.2023</c:v>
                </c:pt>
                <c:pt idx="5">
                  <c:v>с 01.07.2024</c:v>
                </c:pt>
                <c:pt idx="6">
                  <c:v>с 01.07.2025</c:v>
                </c:pt>
              </c:strCache>
            </c:strRef>
          </c:cat>
          <c:val>
            <c:numRef>
              <c:f>Лист1!$B$3:$H$3</c:f>
              <c:numCache>
                <c:formatCode>General</c:formatCode>
                <c:ptCount val="7"/>
                <c:pt idx="0">
                  <c:v>43.72</c:v>
                </c:pt>
                <c:pt idx="1">
                  <c:v>31.37</c:v>
                </c:pt>
                <c:pt idx="2">
                  <c:v>33.880000000000003</c:v>
                </c:pt>
                <c:pt idx="3">
                  <c:v>34.630000000000003</c:v>
                </c:pt>
                <c:pt idx="4">
                  <c:v>34.97</c:v>
                </c:pt>
                <c:pt idx="5">
                  <c:v>33.229999999999997</c:v>
                </c:pt>
                <c:pt idx="6">
                  <c:v>35.380000000000003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722368"/>
        <c:axId val="141723904"/>
      </c:lineChart>
      <c:catAx>
        <c:axId val="1417223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 b="1" i="1"/>
            </a:pPr>
            <a:endParaRPr lang="ru-RU"/>
          </a:p>
        </c:txPr>
        <c:crossAx val="141723904"/>
        <c:crosses val="autoZero"/>
        <c:auto val="1"/>
        <c:lblAlgn val="ctr"/>
        <c:lblOffset val="100"/>
        <c:noMultiLvlLbl val="0"/>
      </c:catAx>
      <c:valAx>
        <c:axId val="1417239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417223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217820767845099E-2"/>
          <c:y val="8.4249898159463761E-4"/>
          <c:w val="0.97778217923215494"/>
          <c:h val="0.834836595659467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010850913064642E-2"/>
                  <c:y val="-9.9796286203911854E-18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233721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60-4FD7-A621-A547CDB8E203}"/>
                </c:ext>
              </c:extLst>
            </c:dLbl>
            <c:dLbl>
              <c:idx val="1"/>
              <c:layout>
                <c:manualLayout>
                  <c:x val="-2.8913002029032522E-3"/>
                  <c:y val="-1.741918936304745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18572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239101420322769E-2"/>
                  <c:y val="-2.1773986703809314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120181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60-4FD7-A621-A547CDB8E203}"/>
                </c:ext>
              </c:extLst>
            </c:dLbl>
            <c:dLbl>
              <c:idx val="3"/>
              <c:layout>
                <c:manualLayout>
                  <c:x val="-8.6739006087096504E-3"/>
                  <c:y val="-1.7419189363047372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9140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60-4FD7-A621-A547CDB8E203}"/>
                </c:ext>
              </c:extLst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Количество абонентов (водоснабжение)</c:v>
                </c:pt>
                <c:pt idx="1">
                  <c:v>Объем раелизации воды,  тыс. м3.</c:v>
                </c:pt>
                <c:pt idx="2">
                  <c:v>Количество абонентов (водоотведение)</c:v>
                </c:pt>
                <c:pt idx="3">
                  <c:v>Объем приема сточных вод, тыс. м3.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208481</c:v>
                </c:pt>
                <c:pt idx="1">
                  <c:v>40083.1</c:v>
                </c:pt>
                <c:pt idx="2">
                  <c:v>105966</c:v>
                </c:pt>
                <c:pt idx="3">
                  <c:v>18637.7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360-4FD7-A621-A547CDB8E2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010850913064635E-2"/>
                  <c:y val="-9.9796286203911854E-18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FF0000"/>
                        </a:solidFill>
                      </a:rPr>
                      <a:t>233721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60-4FD7-A621-A547CDB8E203}"/>
                </c:ext>
              </c:extLst>
            </c:dLbl>
            <c:dLbl>
              <c:idx val="1"/>
              <c:layout>
                <c:manualLayout>
                  <c:x val="1.0119550710161384E-2"/>
                  <c:y val="-1.3064392022285589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FF0000"/>
                        </a:solidFill>
                      </a:rPr>
                      <a:t>18610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60-4FD7-A621-A547CDB8E203}"/>
                </c:ext>
              </c:extLst>
            </c:dLbl>
            <c:dLbl>
              <c:idx val="2"/>
              <c:layout>
                <c:manualLayout>
                  <c:x val="1.3010850913064635E-2"/>
                  <c:y val="-2.1773986703809314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FF0000"/>
                        </a:solidFill>
                      </a:rPr>
                      <a:t>120181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60-4FD7-A621-A547CDB8E203}"/>
                </c:ext>
              </c:extLst>
            </c:dLbl>
            <c:dLbl>
              <c:idx val="3"/>
              <c:layout>
                <c:manualLayout>
                  <c:x val="5.7826004058066111E-3"/>
                  <c:y val="-1.3064392022285589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FF0000"/>
                        </a:solidFill>
                      </a:rPr>
                      <a:t>9050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360-4FD7-A621-A547CDB8E203}"/>
                </c:ext>
              </c:extLst>
            </c:dLbl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Количество абонентов (водоснабжение)</c:v>
                </c:pt>
                <c:pt idx="1">
                  <c:v>Объем раелизации воды,  тыс. м3.</c:v>
                </c:pt>
                <c:pt idx="2">
                  <c:v>Количество абонентов (водоотведение)</c:v>
                </c:pt>
                <c:pt idx="3">
                  <c:v>Объем приема сточных вод, тыс. м3.</c:v>
                </c:pt>
              </c:strCache>
            </c:strRef>
          </c:cat>
          <c:val>
            <c:numRef>
              <c:f>Лист1!$C$2:$C$5</c:f>
              <c:numCache>
                <c:formatCode>0</c:formatCode>
                <c:ptCount val="4"/>
                <c:pt idx="0">
                  <c:v>208481</c:v>
                </c:pt>
                <c:pt idx="1">
                  <c:v>40627.5</c:v>
                </c:pt>
                <c:pt idx="2">
                  <c:v>105966</c:v>
                </c:pt>
                <c:pt idx="3">
                  <c:v>18727.599999999999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360-4FD7-A621-A547CDB8E2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42032896"/>
        <c:axId val="142034432"/>
      </c:barChart>
      <c:catAx>
        <c:axId val="14203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2034432"/>
        <c:crosses val="autoZero"/>
        <c:auto val="1"/>
        <c:lblAlgn val="ctr"/>
        <c:lblOffset val="100"/>
        <c:noMultiLvlLbl val="0"/>
      </c:catAx>
      <c:valAx>
        <c:axId val="142034432"/>
        <c:scaling>
          <c:orientation val="minMax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142032896"/>
        <c:crosses val="autoZero"/>
        <c:crossBetween val="between"/>
        <c:majorUnit val="40000"/>
      </c:valAx>
    </c:plotArea>
    <c:legend>
      <c:legendPos val="b"/>
      <c:layout>
        <c:manualLayout>
          <c:xMode val="edge"/>
          <c:yMode val="edge"/>
          <c:x val="0.63795377903750439"/>
          <c:y val="0.11947506518480114"/>
          <c:w val="0.25396497998002271"/>
          <c:h val="8.5993874480338933E-2"/>
        </c:manualLayout>
      </c:layout>
      <c:overlay val="0"/>
      <c:txPr>
        <a:bodyPr/>
        <a:lstStyle/>
        <a:p>
          <a:pPr>
            <a:defRPr b="1" i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336308274292964E-2"/>
          <c:y val="8.9811805372867495E-2"/>
          <c:w val="0.89656116955210208"/>
          <c:h val="0.70076282449944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C5-412D-9572-4F3DEF2F8CB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1294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C5-412D-9572-4F3DEF2F8CB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1297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C5-412D-9572-4F3DEF2F8CBA}"/>
                </c:ext>
              </c:extLst>
            </c:dLbl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абонентов</c:v>
                </c:pt>
                <c:pt idx="1">
                  <c:v>Объем реализации воды, тыс. м3.</c:v>
                </c:pt>
                <c:pt idx="2">
                  <c:v>Объем приема сточных вод, тыс. м3.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423</c:v>
                </c:pt>
                <c:pt idx="1">
                  <c:v>1294</c:v>
                </c:pt>
                <c:pt idx="2">
                  <c:v>1297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8C5-412D-9572-4F3DEF2F8CB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18411106691365E-3"/>
                  <c:y val="5.1321031641638568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1371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592055533456825E-2"/>
                  <c:y val="5.1321031641638568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1375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C5-412D-9572-4F3DEF2F8CBA}"/>
                </c:ext>
              </c:extLst>
            </c:dLbl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абонентов</c:v>
                </c:pt>
                <c:pt idx="1">
                  <c:v>Объем реализации воды, тыс. м3.</c:v>
                </c:pt>
                <c:pt idx="2">
                  <c:v>Объем приема сточных вод, тыс. м3.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423</c:v>
                </c:pt>
                <c:pt idx="1">
                  <c:v>1371</c:v>
                </c:pt>
                <c:pt idx="2">
                  <c:v>1375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8C5-412D-9572-4F3DEF2F8C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1797632"/>
        <c:axId val="141807616"/>
      </c:barChart>
      <c:catAx>
        <c:axId val="141797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1807616"/>
        <c:crosses val="autoZero"/>
        <c:auto val="1"/>
        <c:lblAlgn val="ctr"/>
        <c:lblOffset val="100"/>
        <c:noMultiLvlLbl val="0"/>
      </c:catAx>
      <c:valAx>
        <c:axId val="141807616"/>
        <c:scaling>
          <c:orientation val="minMax"/>
          <c:max val="4200"/>
          <c:min val="0"/>
        </c:scaling>
        <c:delete val="0"/>
        <c:axPos val="l"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41797632"/>
        <c:crosses val="autoZero"/>
        <c:crossBetween val="between"/>
        <c:majorUnit val="1000"/>
      </c:valAx>
    </c:plotArea>
    <c:legend>
      <c:legendPos val="b"/>
      <c:layout>
        <c:manualLayout>
          <c:xMode val="edge"/>
          <c:yMode val="edge"/>
          <c:x val="0.68368973567238245"/>
          <c:y val="1.6840774276767456E-2"/>
          <c:w val="0.31631026432761761"/>
          <c:h val="0.1449398877160484"/>
        </c:manualLayout>
      </c:layout>
      <c:overlay val="0"/>
      <c:txPr>
        <a:bodyPr/>
        <a:lstStyle/>
        <a:p>
          <a:pPr>
            <a:defRPr sz="1400" b="1" i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563192222543171E-2"/>
          <c:y val="0.16598333401243759"/>
          <c:w val="0.91350341804473489"/>
          <c:h val="0.634802838092060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7024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21-4E7C-BDB0-02FB5B6A464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2531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21-4E7C-BDB0-02FB5B6A464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2764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21-4E7C-BDB0-02FB5B6A4648}"/>
                </c:ext>
              </c:extLst>
            </c:dLbl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абонентов</c:v>
                </c:pt>
                <c:pt idx="1">
                  <c:v>Объем реализации воды, тыс.м3.</c:v>
                </c:pt>
                <c:pt idx="2">
                  <c:v>Объем приема сточных вод, тыс.м3.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7024</c:v>
                </c:pt>
                <c:pt idx="1">
                  <c:v>2531</c:v>
                </c:pt>
                <c:pt idx="2">
                  <c:v>2764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521-4E7C-BDB0-02FB5B6A46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7024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00030763302877E-2"/>
                  <c:y val="4.8818627650716942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2536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40004614495431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2969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абонентов</c:v>
                </c:pt>
                <c:pt idx="1">
                  <c:v>Объем реализации воды, тыс.м3.</c:v>
                </c:pt>
                <c:pt idx="2">
                  <c:v>Объем приема сточных вод, тыс.м3.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7024</c:v>
                </c:pt>
                <c:pt idx="1">
                  <c:v>2536</c:v>
                </c:pt>
                <c:pt idx="2">
                  <c:v>2969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521-4E7C-BDB0-02FB5B6A46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1843456"/>
        <c:axId val="141845248"/>
      </c:barChart>
      <c:catAx>
        <c:axId val="141843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1845248"/>
        <c:crosses val="autoZero"/>
        <c:auto val="1"/>
        <c:lblAlgn val="ctr"/>
        <c:lblOffset val="100"/>
        <c:noMultiLvlLbl val="0"/>
      </c:catAx>
      <c:valAx>
        <c:axId val="14184524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300"/>
            </a:pPr>
            <a:endParaRPr lang="ru-RU"/>
          </a:p>
        </c:txPr>
        <c:crossAx val="1418434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2941306138847952"/>
          <c:y val="5.1468287496357824E-2"/>
          <c:w val="0.37058693861152042"/>
          <c:h val="0.15495916533216272"/>
        </c:manualLayout>
      </c:layout>
      <c:overlay val="0"/>
      <c:txPr>
        <a:bodyPr/>
        <a:lstStyle/>
        <a:p>
          <a:pPr>
            <a:defRPr sz="1400" b="1" i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649350444410123"/>
          <c:y val="0.25783727733955486"/>
          <c:w val="0.53212295879985316"/>
          <c:h val="0.515255527163648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Lbls>
            <c:dLbl>
              <c:idx val="0"/>
              <c:layout>
                <c:manualLayout>
                  <c:x val="-0.3196976893824906"/>
                  <c:y val="1.497370662518979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 производственные затраты
</a:t>
                    </a:r>
                    <a:r>
                      <a:rPr lang="ru-RU" dirty="0" smtClean="0"/>
                      <a:t>83,0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0.19786342595441359"/>
                  <c:y val="-0.109772062363441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Энергия </a:t>
                    </a:r>
                    <a:r>
                      <a:rPr lang="ru-RU" dirty="0"/>
                      <a:t>покупная
</a:t>
                    </a:r>
                    <a:r>
                      <a:rPr lang="ru-RU" dirty="0" smtClean="0"/>
                      <a:t>98,8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3.2962578792349491E-2"/>
                  <c:y val="-8.334240639928897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Затраты автотранспорта и спецтехники
</a:t>
                    </a:r>
                    <a:r>
                      <a:rPr lang="ru-RU" dirty="0" smtClean="0"/>
                      <a:t>96,8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1,8%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0.15638540378031932"/>
                  <c:y val="-0.1369911279699081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/>
                      <a:t>Капитальный ремонт
</a:t>
                    </a:r>
                    <a:r>
                      <a:rPr lang="ru-RU" dirty="0" smtClean="0"/>
                      <a:t>104,1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2%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0.21227032912697452"/>
                  <c:y val="-3.04372926817655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Зарплата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245,4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4,7%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0.1034138825828164"/>
                  <c:y val="0.1057449172314187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Услуги контролеров
</a:t>
                    </a:r>
                    <a:r>
                      <a:rPr lang="ru-RU" dirty="0" smtClean="0"/>
                      <a:t>299,8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3.809130038976026E-2"/>
                  <c:y val="0.1992884123986223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Услуги по транспортировке </a:t>
                    </a:r>
                    <a:r>
                      <a:rPr lang="ru-RU" dirty="0" smtClean="0"/>
                      <a:t>воды/стоков</a:t>
                    </a:r>
                  </a:p>
                  <a:p>
                    <a:r>
                      <a:rPr lang="ru-RU" dirty="0" smtClean="0"/>
                      <a:t>518,4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9,9%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-5.4313302848159467E-2"/>
                  <c:y val="0.1406114135466429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Текущая эксплуатация
</a:t>
                    </a:r>
                    <a:r>
                      <a:rPr lang="ru-RU" dirty="0" smtClean="0"/>
                      <a:t>786,7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15,0%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-5.4334200140684845E-2"/>
                  <c:y val="5.0492603996381356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/>
                      <a:t>Налоги
</a:t>
                    </a:r>
                    <a:r>
                      <a:rPr lang="ru-RU" dirty="0" smtClean="0"/>
                      <a:t>839,1</a:t>
                    </a:r>
                    <a:r>
                      <a:rPr lang="ru-RU" dirty="0"/>
                      <a:t>
16%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9"/>
              <c:layout>
                <c:manualLayout>
                  <c:x val="-1.73523657958903E-2"/>
                  <c:y val="6.4802918723316463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/>
                      <a:t>Затраты на </a:t>
                    </a:r>
                    <a:r>
                      <a:rPr lang="ru-RU" dirty="0" smtClean="0"/>
                      <a:t>вознаграждение </a:t>
                    </a:r>
                    <a:r>
                      <a:rPr lang="ru-RU" dirty="0"/>
                      <a:t>и возврат основного долга
</a:t>
                    </a:r>
                    <a:r>
                      <a:rPr lang="ru-RU" dirty="0" smtClean="0"/>
                      <a:t>1521,9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29,1%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0"/>
              <c:layout>
                <c:manualLayout>
                  <c:x val="-9.5176857869576262E-2"/>
                  <c:y val="0.11806148523179968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 smtClean="0"/>
                      <a:t>Восстановление </a:t>
                    </a:r>
                    <a:r>
                      <a:rPr lang="ru-RU" dirty="0"/>
                      <a:t>основных фондов
</a:t>
                    </a:r>
                    <a:r>
                      <a:rPr lang="ru-RU" dirty="0" smtClean="0"/>
                      <a:t>643,0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12,3%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3175">
                  <a:solidFill>
                    <a:schemeClr val="accent1"/>
                  </a:solidFill>
                  <a:prstDash val="sysDot"/>
                </a:ln>
              </c:spPr>
            </c:leaderLines>
          </c:dLbls>
          <c:cat>
            <c:strRef>
              <c:f>Лист1!$A$2:$A$12</c:f>
              <c:strCache>
                <c:ptCount val="11"/>
                <c:pt idx="0">
                  <c:v>Прочие производственные затраты</c:v>
                </c:pt>
                <c:pt idx="1">
                  <c:v>Энергия покупная</c:v>
                </c:pt>
                <c:pt idx="2">
                  <c:v>Затраты автотранспорта и спецтехники</c:v>
                </c:pt>
                <c:pt idx="3">
                  <c:v>Капитальный ремонт</c:v>
                </c:pt>
                <c:pt idx="4">
                  <c:v>Зарплата</c:v>
                </c:pt>
                <c:pt idx="5">
                  <c:v>Услуги контролеров</c:v>
                </c:pt>
                <c:pt idx="6">
                  <c:v>Услуги по транспортировке воды/стоков</c:v>
                </c:pt>
                <c:pt idx="7">
                  <c:v>Текущая эксплуатация</c:v>
                </c:pt>
                <c:pt idx="8">
                  <c:v>Налоги</c:v>
                </c:pt>
                <c:pt idx="9">
                  <c:v>Затраты на вознаграждения и возврат основного долга</c:v>
                </c:pt>
                <c:pt idx="10">
                  <c:v>Востановление основных фондов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178.4</c:v>
                </c:pt>
                <c:pt idx="1">
                  <c:v>236.2</c:v>
                </c:pt>
                <c:pt idx="2">
                  <c:v>172.1</c:v>
                </c:pt>
                <c:pt idx="3">
                  <c:v>579</c:v>
                </c:pt>
                <c:pt idx="4">
                  <c:v>392</c:v>
                </c:pt>
                <c:pt idx="5">
                  <c:v>615.79999999999995</c:v>
                </c:pt>
                <c:pt idx="6">
                  <c:v>956.8</c:v>
                </c:pt>
                <c:pt idx="7">
                  <c:v>1310.6999999999998</c:v>
                </c:pt>
                <c:pt idx="8">
                  <c:v>1625.3</c:v>
                </c:pt>
                <c:pt idx="9">
                  <c:v>2467.8960000000002</c:v>
                </c:pt>
                <c:pt idx="10">
                  <c:v>1835.6999999999998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Лист1!$A$2:$A$17</c:f>
              <c:strCache>
                <c:ptCount val="16"/>
                <c:pt idx="0">
                  <c:v>Қарағанды</c:v>
                </c:pt>
                <c:pt idx="1">
                  <c:v>Петропавловск</c:v>
                </c:pt>
                <c:pt idx="2">
                  <c:v>Атырау</c:v>
                </c:pt>
                <c:pt idx="3">
                  <c:v>Ақтау</c:v>
                </c:pt>
                <c:pt idx="4">
                  <c:v>Ақтөбе</c:v>
                </c:pt>
                <c:pt idx="5">
                  <c:v>Кокшетау</c:v>
                </c:pt>
                <c:pt idx="6">
                  <c:v>Талдықорған</c:v>
                </c:pt>
                <c:pt idx="7">
                  <c:v>Орал</c:v>
                </c:pt>
                <c:pt idx="8">
                  <c:v>Туркестан</c:v>
                </c:pt>
                <c:pt idx="9">
                  <c:v>Павлодар</c:v>
                </c:pt>
                <c:pt idx="10">
                  <c:v>Қостанай</c:v>
                </c:pt>
                <c:pt idx="11">
                  <c:v>Нұр-Сұлтан</c:v>
                </c:pt>
                <c:pt idx="12">
                  <c:v>Өскемен</c:v>
                </c:pt>
                <c:pt idx="13">
                  <c:v>Жамбыл</c:v>
                </c:pt>
                <c:pt idx="14">
                  <c:v>Алматы</c:v>
                </c:pt>
                <c:pt idx="15">
                  <c:v>Шымкент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120</c:v>
                </c:pt>
                <c:pt idx="1">
                  <c:v>109</c:v>
                </c:pt>
                <c:pt idx="2">
                  <c:v>105</c:v>
                </c:pt>
                <c:pt idx="3">
                  <c:v>101</c:v>
                </c:pt>
                <c:pt idx="4">
                  <c:v>98</c:v>
                </c:pt>
                <c:pt idx="5">
                  <c:v>82</c:v>
                </c:pt>
                <c:pt idx="6">
                  <c:v>81</c:v>
                </c:pt>
                <c:pt idx="7">
                  <c:v>78</c:v>
                </c:pt>
                <c:pt idx="8">
                  <c:v>69</c:v>
                </c:pt>
                <c:pt idx="9">
                  <c:v>69</c:v>
                </c:pt>
                <c:pt idx="10">
                  <c:v>67</c:v>
                </c:pt>
                <c:pt idx="11">
                  <c:v>63</c:v>
                </c:pt>
                <c:pt idx="12">
                  <c:v>61</c:v>
                </c:pt>
                <c:pt idx="13">
                  <c:v>54</c:v>
                </c:pt>
                <c:pt idx="14">
                  <c:v>50</c:v>
                </c:pt>
                <c:pt idx="15">
                  <c:v>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38460288"/>
        <c:axId val="238552192"/>
      </c:barChart>
      <c:catAx>
        <c:axId val="238460288"/>
        <c:scaling>
          <c:orientation val="minMax"/>
        </c:scaling>
        <c:delete val="0"/>
        <c:axPos val="b"/>
        <c:majorTickMark val="none"/>
        <c:minorTickMark val="none"/>
        <c:tickLblPos val="nextTo"/>
        <c:crossAx val="238552192"/>
        <c:crosses val="autoZero"/>
        <c:auto val="1"/>
        <c:lblAlgn val="ctr"/>
        <c:lblOffset val="100"/>
        <c:noMultiLvlLbl val="0"/>
      </c:catAx>
      <c:valAx>
        <c:axId val="238552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38460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95044243188107E-2"/>
          <c:y val="6.6655819787856049E-2"/>
          <c:w val="0.90459388521458917"/>
          <c:h val="0.632317706829859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Лист1!$A$2:$A$16</c:f>
              <c:strCache>
                <c:ptCount val="15"/>
                <c:pt idx="0">
                  <c:v>Қарағанды</c:v>
                </c:pt>
                <c:pt idx="1">
                  <c:v>Туркестан</c:v>
                </c:pt>
                <c:pt idx="2">
                  <c:v>Петропавловск</c:v>
                </c:pt>
                <c:pt idx="3">
                  <c:v>Орал</c:v>
                </c:pt>
                <c:pt idx="4">
                  <c:v>Ақтөбе</c:v>
                </c:pt>
                <c:pt idx="5">
                  <c:v>Талдықорған</c:v>
                </c:pt>
                <c:pt idx="6">
                  <c:v>Павлодар</c:v>
                </c:pt>
                <c:pt idx="7">
                  <c:v> Атырау</c:v>
                </c:pt>
                <c:pt idx="8">
                  <c:v>Қызылорда</c:v>
                </c:pt>
                <c:pt idx="9">
                  <c:v>Нұр-Сұлтан</c:v>
                </c:pt>
                <c:pt idx="10">
                  <c:v>Өскемен</c:v>
                </c:pt>
                <c:pt idx="11">
                  <c:v>Кокшетау</c:v>
                </c:pt>
                <c:pt idx="12">
                  <c:v>Қостанай</c:v>
                </c:pt>
                <c:pt idx="13">
                  <c:v>Ақтау</c:v>
                </c:pt>
                <c:pt idx="14">
                  <c:v>Шымкент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126</c:v>
                </c:pt>
                <c:pt idx="1">
                  <c:v>100</c:v>
                </c:pt>
                <c:pt idx="2">
                  <c:v>91</c:v>
                </c:pt>
                <c:pt idx="3">
                  <c:v>87</c:v>
                </c:pt>
                <c:pt idx="4">
                  <c:v>85</c:v>
                </c:pt>
                <c:pt idx="5">
                  <c:v>78</c:v>
                </c:pt>
                <c:pt idx="6">
                  <c:v>64</c:v>
                </c:pt>
                <c:pt idx="7">
                  <c:v>63</c:v>
                </c:pt>
                <c:pt idx="8">
                  <c:v>62</c:v>
                </c:pt>
                <c:pt idx="9">
                  <c:v>61</c:v>
                </c:pt>
                <c:pt idx="10">
                  <c:v>60</c:v>
                </c:pt>
                <c:pt idx="11">
                  <c:v>51</c:v>
                </c:pt>
                <c:pt idx="12">
                  <c:v>51</c:v>
                </c:pt>
                <c:pt idx="13">
                  <c:v>33</c:v>
                </c:pt>
                <c:pt idx="14">
                  <c:v>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38605440"/>
        <c:axId val="238606976"/>
      </c:barChart>
      <c:catAx>
        <c:axId val="238605440"/>
        <c:scaling>
          <c:orientation val="minMax"/>
        </c:scaling>
        <c:delete val="0"/>
        <c:axPos val="b"/>
        <c:majorTickMark val="none"/>
        <c:minorTickMark val="none"/>
        <c:tickLblPos val="nextTo"/>
        <c:crossAx val="238606976"/>
        <c:crosses val="autoZero"/>
        <c:auto val="1"/>
        <c:lblAlgn val="ctr"/>
        <c:lblOffset val="100"/>
        <c:noMultiLvlLbl val="0"/>
      </c:catAx>
      <c:valAx>
        <c:axId val="238606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38605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 b="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0.10554257495024073"/>
                  <c:y val="0.101362639566212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остальные</a:t>
                    </a:r>
                    <a:r>
                      <a:rPr lang="ru-RU" dirty="0"/>
                      <a:t>
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2163542246215664E-2"/>
                  <c:y val="1.0445242192181461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В среднем в месяц</a:t>
                    </a:r>
                  </a:p>
                  <a:p>
                    <a:r>
                      <a:rPr lang="ru-RU" dirty="0" smtClean="0"/>
                      <a:t>215 </a:t>
                    </a:r>
                    <a:r>
                      <a:rPr lang="ru-RU" dirty="0"/>
                      <a:t>тенге
</a:t>
                    </a:r>
                    <a:r>
                      <a:rPr lang="en-US" dirty="0" smtClean="0"/>
                      <a:t>7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остальные</c:v>
                </c:pt>
                <c:pt idx="1">
                  <c:v>В среднем в месяц 215 тенге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23.799999999999997</c:v>
                </c:pt>
                <c:pt idx="1">
                  <c:v>76.2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7667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1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791713257912778E-2"/>
          <c:y val="1.4385455678237728E-2"/>
          <c:w val="0.93220828674208722"/>
          <c:h val="0.89241536081640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Қарағанды</c:v>
                </c:pt>
                <c:pt idx="1">
                  <c:v>Қостанай</c:v>
                </c:pt>
                <c:pt idx="2">
                  <c:v>Петропавл</c:v>
                </c:pt>
                <c:pt idx="3">
                  <c:v>Ақтөбе</c:v>
                </c:pt>
                <c:pt idx="4">
                  <c:v>Көкшетау</c:v>
                </c:pt>
                <c:pt idx="5">
                  <c:v>Шымкент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>
                  <c:v>171.44</c:v>
                </c:pt>
                <c:pt idx="1">
                  <c:v>150.78</c:v>
                </c:pt>
                <c:pt idx="2">
                  <c:v>139.44999999999999</c:v>
                </c:pt>
                <c:pt idx="3">
                  <c:v>136.16999999999999</c:v>
                </c:pt>
                <c:pt idx="4">
                  <c:v>134.9</c:v>
                </c:pt>
                <c:pt idx="5">
                  <c:v>118.9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38855680"/>
        <c:axId val="238857216"/>
      </c:barChart>
      <c:catAx>
        <c:axId val="2388556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38857216"/>
        <c:crosses val="autoZero"/>
        <c:auto val="1"/>
        <c:lblAlgn val="ctr"/>
        <c:lblOffset val="100"/>
        <c:noMultiLvlLbl val="0"/>
      </c:catAx>
      <c:valAx>
        <c:axId val="23885721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crossAx val="238855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265011152606977E-2"/>
          <c:y val="0.19710800107177634"/>
          <c:w val="0.84805187244152358"/>
          <c:h val="0.681619075228294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729437697517268E-3"/>
                  <c:y val="-2.6192724883936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351945009104996E-3"/>
                  <c:y val="-2.4236815956688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675972504552498E-3"/>
                  <c:y val="-3.7701713710404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</c:formatCode>
                <c:ptCount val="1"/>
                <c:pt idx="0">
                  <c:v>16494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7019775580491056E-3"/>
                  <c:y val="-5.888316330865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687442136058954E-2"/>
                  <c:y val="9.5802263800754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5032403806984499E-2"/>
                  <c:y val="-1.3663514511459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</c:formatCode>
                <c:ptCount val="1"/>
                <c:pt idx="0">
                  <c:v>42012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0000">
                <a:alpha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7.6863681813131874E-3"/>
                  <c:y val="-3.1311880379304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546050438840127E-2"/>
                  <c:y val="-2.194118954103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9102877458060221E-2"/>
                  <c:y val="4.7988540488965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</c:formatCode>
                <c:ptCount val="1"/>
                <c:pt idx="0">
                  <c:v>85676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5242417885166326E-3"/>
                  <c:y val="-3.9620974677868528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11</a:t>
                    </a:r>
                    <a:r>
                      <a:rPr lang="ru-RU" sz="1100" dirty="0" smtClean="0"/>
                      <a:t>4027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</c:formatCode>
                <c:ptCount val="1"/>
                <c:pt idx="0">
                  <c:v>114027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790986058047805E-3"/>
                  <c:y val="-4.9456107975703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</c:formatCode>
                <c:ptCount val="1"/>
                <c:pt idx="0">
                  <c:v>126159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2022 (6 мес.)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040602103136649E-2"/>
                  <c:y val="-4.2518381169441545E-2"/>
                </c:manualLayout>
              </c:layout>
              <c:spPr/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0</c:formatCode>
                <c:ptCount val="1"/>
                <c:pt idx="0">
                  <c:v>127000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8812160"/>
        <c:axId val="239022848"/>
        <c:axId val="0"/>
      </c:bar3DChart>
      <c:catAx>
        <c:axId val="238812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9022848"/>
        <c:crosses val="autoZero"/>
        <c:auto val="1"/>
        <c:lblAlgn val="ctr"/>
        <c:lblOffset val="100"/>
        <c:noMultiLvlLbl val="0"/>
      </c:catAx>
      <c:valAx>
        <c:axId val="23902284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388121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0561463179256265E-2"/>
          <c:y val="0.89621571970010427"/>
          <c:w val="0.79722476069943304"/>
          <c:h val="5.9417468227295551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 b="1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Необходимая сумма инвестиций на год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7013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исполненных инвестиций за 1 полугодие 2022 года (фактически)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</c:formatCode>
                <c:ptCount val="1"/>
                <c:pt idx="0">
                  <c:v>677.5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1973504"/>
        <c:axId val="131975040"/>
      </c:barChart>
      <c:catAx>
        <c:axId val="131973504"/>
        <c:scaling>
          <c:orientation val="minMax"/>
        </c:scaling>
        <c:delete val="0"/>
        <c:axPos val="b"/>
        <c:majorTickMark val="none"/>
        <c:minorTickMark val="none"/>
        <c:tickLblPos val="none"/>
        <c:crossAx val="131975040"/>
        <c:crosses val="autoZero"/>
        <c:auto val="1"/>
        <c:lblAlgn val="ctr"/>
        <c:lblOffset val="100"/>
        <c:noMultiLvlLbl val="0"/>
      </c:catAx>
      <c:valAx>
        <c:axId val="131975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"/>
            </a:pPr>
            <a:endParaRPr lang="ru-RU"/>
          </a:p>
        </c:txPr>
        <c:crossAx val="131973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3216632260498185E-2"/>
          <c:y val="0.79133965273699747"/>
          <c:w val="0.89356673547900367"/>
          <c:h val="0.20866034726300253"/>
        </c:manualLayout>
      </c:layout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 b="1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541086641355141E-2"/>
          <c:y val="3.2058276593606001E-2"/>
          <c:w val="0.95586019116155552"/>
          <c:h val="0.767240444186298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 Казахстан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6229307854682814E-2"/>
                  <c:y val="-6.0727670206121173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285433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285433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г.Нұр-Сұлтан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127948746435626E-2"/>
                  <c:y val="-5.6386893608161563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366502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366502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г.Алматы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8311298744583932E-2"/>
                  <c:y val="-8.2630647511971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327515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Жамбыл обл.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233492574899087E-2"/>
                  <c:y val="-0.118988132417239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219985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г.Шымкент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749138984557273E-2"/>
                  <c:y val="-7.2714969810535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216867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Түркестан обл.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463985483094471E-2"/>
                  <c:y val="-3.6357484905267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226282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9127552"/>
        <c:axId val="239137536"/>
        <c:axId val="0"/>
      </c:bar3DChart>
      <c:catAx>
        <c:axId val="239127552"/>
        <c:scaling>
          <c:orientation val="minMax"/>
        </c:scaling>
        <c:delete val="1"/>
        <c:axPos val="b"/>
        <c:majorTickMark val="out"/>
        <c:minorTickMark val="none"/>
        <c:tickLblPos val="nextTo"/>
        <c:crossAx val="239137536"/>
        <c:crosses val="autoZero"/>
        <c:auto val="1"/>
        <c:lblAlgn val="ctr"/>
        <c:lblOffset val="100"/>
        <c:noMultiLvlLbl val="0"/>
      </c:catAx>
      <c:valAx>
        <c:axId val="239137536"/>
        <c:scaling>
          <c:orientation val="minMax"/>
          <c:min val="15000"/>
        </c:scaling>
        <c:delete val="1"/>
        <c:axPos val="l"/>
        <c:numFmt formatCode="General" sourceLinked="1"/>
        <c:majorTickMark val="out"/>
        <c:minorTickMark val="none"/>
        <c:tickLblPos val="nextTo"/>
        <c:crossAx val="2391275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6412988620046832E-3"/>
          <c:y val="0.79749614503190358"/>
          <c:w val="0.91194214948606345"/>
          <c:h val="0.20250390381011868"/>
        </c:manualLayout>
      </c:layout>
      <c:overlay val="0"/>
      <c:txPr>
        <a:bodyPr/>
        <a:lstStyle/>
        <a:p>
          <a:pPr>
            <a:defRPr sz="10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 b="1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инвестиции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снижение нормативно-технических потерь, 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инвестиции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9193176066856766E-2"/>
                  <c:y val="5.0391246365977735E-3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smtClean="0"/>
                      <a:t>1</a:t>
                    </a:r>
                    <a:r>
                      <a:rPr lang="kk-KZ" sz="900" dirty="0" smtClean="0"/>
                      <a:t>7</a:t>
                    </a:r>
                    <a:r>
                      <a:rPr lang="en-US" sz="900" dirty="0" smtClean="0"/>
                      <a:t>,</a:t>
                    </a:r>
                    <a:r>
                      <a:rPr lang="kk-KZ" sz="900" dirty="0" smtClean="0"/>
                      <a:t>66</a:t>
                    </a:r>
                    <a:r>
                      <a:rPr lang="ru-RU" sz="900" dirty="0" smtClean="0"/>
                      <a:t>    </a:t>
                    </a:r>
                    <a:endParaRPr lang="en-US" sz="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снижение нормативно-технических потерь, 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17.670000000000002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787072"/>
        <c:axId val="139129600"/>
      </c:barChart>
      <c:catAx>
        <c:axId val="138787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Meiryo UI" pitchFamily="34" charset="-128"/>
                <a:ea typeface="Meiryo UI" pitchFamily="34" charset="-128"/>
                <a:cs typeface="Meiryo UI" pitchFamily="34" charset="-128"/>
              </a:defRPr>
            </a:pPr>
            <a:endParaRPr lang="ru-RU"/>
          </a:p>
        </c:txPr>
        <c:crossAx val="139129600"/>
        <c:crosses val="autoZero"/>
        <c:auto val="1"/>
        <c:lblAlgn val="ctr"/>
        <c:lblOffset val="100"/>
        <c:noMultiLvlLbl val="0"/>
      </c:catAx>
      <c:valAx>
        <c:axId val="139129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87870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6751544352179723E-3"/>
          <c:y val="6.1621745496592516E-2"/>
          <c:w val="0.99264969112956403"/>
          <c:h val="0.12166126807083288"/>
        </c:manualLayout>
      </c:layout>
      <c:overlay val="0"/>
      <c:txPr>
        <a:bodyPr/>
        <a:lstStyle/>
        <a:p>
          <a:pPr>
            <a:defRPr sz="1050" b="1">
              <a:latin typeface="Meiryo UI" pitchFamily="34" charset="-128"/>
              <a:ea typeface="Meiryo UI" pitchFamily="34" charset="-128"/>
              <a:cs typeface="Meiryo UI" pitchFamily="34" charset="-128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366668537479057E-2"/>
          <c:y val="0.16516977216580797"/>
          <c:w val="0.91090256007312209"/>
          <c:h val="0.577968388434586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инвестиции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снижение степени износа водопроводных сетей, %</c:v>
                </c:pt>
                <c:pt idx="1">
                  <c:v>снижение степени износа канализационных сетей, %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68</c:v>
                </c:pt>
                <c:pt idx="1">
                  <c:v>79.400000000000006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инвестиции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0"/>
                  <c:y val="8.74758967743090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снижение степени износа водопроводных сетей, %</c:v>
                </c:pt>
                <c:pt idx="1">
                  <c:v>снижение степени износа канализационных сетей, %</c:v>
                </c:pt>
              </c:strCache>
            </c:strRef>
          </c:cat>
          <c:val>
            <c:numRef>
              <c:f>Лист1!$C$2:$C$3</c:f>
              <c:numCache>
                <c:formatCode>0.00</c:formatCode>
                <c:ptCount val="2"/>
                <c:pt idx="0" formatCode="0.0">
                  <c:v>47.02</c:v>
                </c:pt>
                <c:pt idx="1">
                  <c:v>77.010000000000005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9447680"/>
        <c:axId val="139532544"/>
      </c:barChart>
      <c:catAx>
        <c:axId val="139447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Meiryo UI" pitchFamily="34" charset="-128"/>
                <a:ea typeface="Meiryo UI" pitchFamily="34" charset="-128"/>
                <a:cs typeface="Meiryo UI" pitchFamily="34" charset="-128"/>
              </a:defRPr>
            </a:pPr>
            <a:endParaRPr lang="ru-RU"/>
          </a:p>
        </c:txPr>
        <c:crossAx val="139532544"/>
        <c:crosses val="autoZero"/>
        <c:auto val="1"/>
        <c:lblAlgn val="ctr"/>
        <c:lblOffset val="100"/>
        <c:noMultiLvlLbl val="0"/>
      </c:catAx>
      <c:valAx>
        <c:axId val="13953254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94476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3635947259126222E-2"/>
          <c:y val="5.292207760985819E-2"/>
          <c:w val="0.89999989977790784"/>
          <c:h val="7.5609333133740284E-2"/>
        </c:manualLayout>
      </c:layout>
      <c:overlay val="0"/>
      <c:txPr>
        <a:bodyPr/>
        <a:lstStyle/>
        <a:p>
          <a:pPr>
            <a:defRPr sz="1050" b="1">
              <a:latin typeface="Meiryo UI" pitchFamily="34" charset="-128"/>
              <a:ea typeface="Meiryo UI" pitchFamily="34" charset="-128"/>
              <a:cs typeface="Meiryo UI" pitchFamily="34" charset="-128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39641530298916"/>
          <c:y val="0.24805813416579087"/>
          <c:w val="0.84321985994394122"/>
          <c:h val="0.456997090742214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инвестиции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снижение удельной нормы электроэнергии квт/час/м3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0.87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инвестиции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4136007350441061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снижение удельной нормы электроэнергии квт/час/м3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6.0999999999999999E-2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0282112"/>
        <c:axId val="140365824"/>
      </c:barChart>
      <c:catAx>
        <c:axId val="140282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Meiryo UI" pitchFamily="34" charset="-128"/>
                <a:ea typeface="Meiryo UI" pitchFamily="34" charset="-128"/>
                <a:cs typeface="Meiryo UI" pitchFamily="34" charset="-128"/>
              </a:defRPr>
            </a:pPr>
            <a:endParaRPr lang="ru-RU"/>
          </a:p>
        </c:txPr>
        <c:crossAx val="140365824"/>
        <c:crosses val="autoZero"/>
        <c:auto val="1"/>
        <c:lblAlgn val="ctr"/>
        <c:lblOffset val="100"/>
        <c:noMultiLvlLbl val="0"/>
      </c:catAx>
      <c:valAx>
        <c:axId val="140365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02821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6048360793139864E-2"/>
          <c:y val="2.6982162028945274E-2"/>
          <c:w val="0.96377716038874717"/>
          <c:h val="0.17160867508377925"/>
        </c:manualLayout>
      </c:layout>
      <c:overlay val="0"/>
      <c:txPr>
        <a:bodyPr/>
        <a:lstStyle/>
        <a:p>
          <a:pPr>
            <a:defRPr sz="1100" b="1">
              <a:latin typeface="Meiryo UI" pitchFamily="34" charset="-128"/>
              <a:ea typeface="Meiryo UI" pitchFamily="34" charset="-128"/>
              <a:cs typeface="Meiryo UI" pitchFamily="34" charset="-128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257838471875037E-2"/>
          <c:y val="0.1272463889227248"/>
          <c:w val="0.92970884518116181"/>
          <c:h val="0.50852452189875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инвестиции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6</a:t>
                    </a:r>
                    <a:r>
                      <a:rPr lang="ru-RU" sz="1200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снижение аварийности  на водопроводных  сетях,  случай /км;
</c:v>
                </c:pt>
                <c:pt idx="1">
                  <c:v>снижение засоров на   канализационных  сетях,  случай /км;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0.66</c:v>
                </c:pt>
                <c:pt idx="1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инвестиции 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0,2</a:t>
                    </a:r>
                    <a:r>
                      <a:rPr lang="ru-RU" smtClean="0"/>
                      <a:t>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снижение аварийности  на водопроводных  сетях,  случай /км;
</c:v>
                </c:pt>
                <c:pt idx="1">
                  <c:v>снижение засоров на   канализационных  сетях,  случай /км;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0.23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0050816"/>
        <c:axId val="140052352"/>
      </c:barChart>
      <c:catAx>
        <c:axId val="140050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40052352"/>
        <c:crosses val="autoZero"/>
        <c:auto val="1"/>
        <c:lblAlgn val="ctr"/>
        <c:lblOffset val="100"/>
        <c:noMultiLvlLbl val="0"/>
      </c:catAx>
      <c:valAx>
        <c:axId val="1400523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00508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7807778268492133E-2"/>
          <c:y val="5.2434113927281353E-2"/>
          <c:w val="0.59927115033475353"/>
          <c:h val="0.18190095995339858"/>
        </c:manualLayout>
      </c:layout>
      <c:overlay val="0"/>
      <c:txPr>
        <a:bodyPr/>
        <a:lstStyle/>
        <a:p>
          <a:pPr>
            <a:defRPr sz="1050" b="1">
              <a:latin typeface="Meiryo UI" pitchFamily="34" charset="-128"/>
              <a:ea typeface="Meiryo UI" pitchFamily="34" charset="-128"/>
              <a:cs typeface="Meiryo UI" pitchFamily="34" charset="-128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инвестиции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снижение среднего потребления на одного человека литр/сутки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инвестиции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1</a:t>
                    </a:r>
                    <a:r>
                      <a:rPr lang="ru-RU" sz="1200" dirty="0" smtClean="0"/>
                      <a:t>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снижение среднего потребления на одного человека литр/сутки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0270592"/>
        <c:axId val="140284672"/>
      </c:barChart>
      <c:catAx>
        <c:axId val="140270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Meiryo UI" pitchFamily="34" charset="-128"/>
                <a:ea typeface="Meiryo UI" pitchFamily="34" charset="-128"/>
                <a:cs typeface="Meiryo UI" pitchFamily="34" charset="-128"/>
              </a:defRPr>
            </a:pPr>
            <a:endParaRPr lang="ru-RU"/>
          </a:p>
        </c:txPr>
        <c:crossAx val="140284672"/>
        <c:crosses val="autoZero"/>
        <c:auto val="1"/>
        <c:lblAlgn val="ctr"/>
        <c:lblOffset val="100"/>
        <c:noMultiLvlLbl val="0"/>
      </c:catAx>
      <c:valAx>
        <c:axId val="140284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02705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6751544352179723E-3"/>
          <c:y val="6.1621745496592516E-2"/>
          <c:w val="0.99264969112956403"/>
          <c:h val="0.12166126807083288"/>
        </c:manualLayout>
      </c:layout>
      <c:overlay val="0"/>
      <c:txPr>
        <a:bodyPr/>
        <a:lstStyle/>
        <a:p>
          <a:pPr>
            <a:defRPr sz="1050" b="1">
              <a:latin typeface="Meiryo UI" pitchFamily="34" charset="-128"/>
              <a:ea typeface="Meiryo UI" pitchFamily="34" charset="-128"/>
              <a:cs typeface="Meiryo UI" pitchFamily="34" charset="-128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населения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г.Алматы</c:v>
                </c:pt>
                <c:pt idx="1">
                  <c:v>г.Нұр-Сұлтан</c:v>
                </c:pt>
                <c:pt idx="2">
                  <c:v>г.Қарағанды</c:v>
                </c:pt>
                <c:pt idx="3">
                  <c:v>г.Шымкент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1916822</c:v>
                </c:pt>
                <c:pt idx="1">
                  <c:v>1136156</c:v>
                </c:pt>
                <c:pt idx="2">
                  <c:v>497777</c:v>
                </c:pt>
                <c:pt idx="3">
                  <c:v>1038152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работников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100" b="1" dirty="0" smtClean="0"/>
                      <a:t>4500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100" b="1" dirty="0" smtClean="0"/>
                      <a:t>1984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100" b="1" dirty="0" smtClean="0"/>
                      <a:t>1819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100" b="1" dirty="0" smtClean="0"/>
                      <a:t>930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964706732914499E-3"/>
                  <c:y val="-2.4160177027513561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smtClean="0"/>
                      <a:t>1015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100" b="1" smtClean="0"/>
                      <a:t>640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2411766832286249E-3"/>
                  <c:y val="4.8320354055028892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smtClean="0"/>
                      <a:t>1819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7929413465828998E-3"/>
                  <c:y val="-4.8320354055028892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smtClean="0"/>
                      <a:t>930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1585882693165907E-2"/>
                  <c:y val="-2.4160177027515331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smtClean="0"/>
                      <a:t>1984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8.689412019874456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smtClean="0"/>
                      <a:t>4500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г.Алматы</c:v>
                </c:pt>
                <c:pt idx="1">
                  <c:v>г.Нұр-Сұлтан</c:v>
                </c:pt>
                <c:pt idx="2">
                  <c:v>г.Қарағанды</c:v>
                </c:pt>
                <c:pt idx="3">
                  <c:v>г.Шымкент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">
                  <c:v>450000</c:v>
                </c:pt>
                <c:pt idx="1">
                  <c:v>198400</c:v>
                </c:pt>
                <c:pt idx="2">
                  <c:v>181900</c:v>
                </c:pt>
                <c:pt idx="3">
                  <c:v>93000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1207424"/>
        <c:axId val="141208960"/>
      </c:barChart>
      <c:catAx>
        <c:axId val="1412074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aseline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141208960"/>
        <c:crosses val="autoZero"/>
        <c:auto val="1"/>
        <c:lblAlgn val="ctr"/>
        <c:lblOffset val="100"/>
        <c:noMultiLvlLbl val="0"/>
      </c:catAx>
      <c:valAx>
        <c:axId val="14120896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412074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инвестиции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Установка станции обработки биогаза (выработка зеленной энергии млн.Квт/час в год)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инвестиции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 dirty="0" smtClean="0"/>
                      <a:t>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Установка станции обработки биогаза (выработка зеленной энергии млн.Квт/час в год)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1239040"/>
        <c:axId val="141240576"/>
      </c:barChart>
      <c:catAx>
        <c:axId val="141239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Meiryo UI" pitchFamily="34" charset="-128"/>
                <a:ea typeface="Meiryo UI" pitchFamily="34" charset="-128"/>
                <a:cs typeface="Meiryo UI" pitchFamily="34" charset="-128"/>
              </a:defRPr>
            </a:pPr>
            <a:endParaRPr lang="ru-RU"/>
          </a:p>
        </c:txPr>
        <c:crossAx val="141240576"/>
        <c:crosses val="autoZero"/>
        <c:auto val="1"/>
        <c:lblAlgn val="ctr"/>
        <c:lblOffset val="100"/>
        <c:noMultiLvlLbl val="0"/>
      </c:catAx>
      <c:valAx>
        <c:axId val="141240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12390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6751544352179723E-3"/>
          <c:y val="6.1621745496592516E-2"/>
          <c:w val="0.99264969112956403"/>
          <c:h val="0.12166126807083288"/>
        </c:manualLayout>
      </c:layout>
      <c:overlay val="0"/>
      <c:txPr>
        <a:bodyPr/>
        <a:lstStyle/>
        <a:p>
          <a:pPr>
            <a:defRPr sz="1050" b="1">
              <a:latin typeface="Meiryo UI" pitchFamily="34" charset="-128"/>
              <a:ea typeface="Meiryo UI" pitchFamily="34" charset="-128"/>
              <a:cs typeface="Meiryo UI" pitchFamily="34" charset="-128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0.51351</cdr:x>
      <cdr:y>0.38391</cdr:y>
    </cdr:from>
    <cdr:to>
      <cdr:x>0.71313</cdr:x>
      <cdr:y>0.50825</cdr:y>
    </cdr:to>
    <cdr:sp macro="" textlink="">
      <cdr:nvSpPr>
        <cdr:cNvPr id="6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36285" y="1520453"/>
          <a:ext cx="1063693" cy="4924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800"/>
            </a:spcAft>
          </a:pPr>
          <a:r>
            <a:rPr lang="ru-RU" sz="12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rPr>
            <a:t>Исполнение на</a:t>
          </a:r>
          <a:r>
            <a:rPr lang="ru-RU" sz="11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rPr>
            <a:t> </a:t>
          </a:r>
          <a:r>
            <a:rPr lang="ru-RU" sz="14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rPr>
            <a:t>3</a:t>
          </a:r>
          <a:r>
            <a:rPr lang="en-US" sz="14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rPr>
            <a:t>4</a:t>
          </a:r>
          <a:r>
            <a:rPr lang="ru-RU" sz="14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rPr>
            <a:t>,</a:t>
          </a:r>
          <a:r>
            <a:rPr lang="en-US" sz="14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rPr>
            <a:t>2</a:t>
          </a:r>
          <a:r>
            <a:rPr lang="ru-RU" sz="14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rPr>
            <a:t>%</a:t>
          </a:r>
          <a:endParaRPr lang="ru-RU" sz="1800" dirty="0">
            <a:solidFill>
              <a:srgbClr val="FF0000"/>
            </a:solidFill>
            <a:latin typeface="Times New Roman"/>
            <a:ea typeface="Calibri"/>
            <a:cs typeface="Times New Roman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7024" cy="509610"/>
          </a:xfrm>
          <a:prstGeom prst="rect">
            <a:avLst/>
          </a:prstGeom>
        </p:spPr>
        <p:txBody>
          <a:bodyPr vert="horz" lIns="95277" tIns="47638" rIns="95277" bIns="4763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94577" y="0"/>
            <a:ext cx="3057023" cy="509610"/>
          </a:xfrm>
          <a:prstGeom prst="rect">
            <a:avLst/>
          </a:prstGeom>
        </p:spPr>
        <p:txBody>
          <a:bodyPr vert="horz" lIns="95277" tIns="47638" rIns="95277" bIns="47638" rtlCol="0"/>
          <a:lstStyle>
            <a:lvl1pPr algn="r">
              <a:defRPr sz="1300"/>
            </a:lvl1pPr>
          </a:lstStyle>
          <a:p>
            <a:fld id="{8791C107-B72A-4598-A6B4-8D1D3D61B008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669382"/>
            <a:ext cx="3057024" cy="509609"/>
          </a:xfrm>
          <a:prstGeom prst="rect">
            <a:avLst/>
          </a:prstGeom>
        </p:spPr>
        <p:txBody>
          <a:bodyPr vert="horz" lIns="95277" tIns="47638" rIns="95277" bIns="4763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94577" y="9669382"/>
            <a:ext cx="3057023" cy="509609"/>
          </a:xfrm>
          <a:prstGeom prst="rect">
            <a:avLst/>
          </a:prstGeom>
        </p:spPr>
        <p:txBody>
          <a:bodyPr vert="horz" lIns="95277" tIns="47638" rIns="95277" bIns="47638" rtlCol="0" anchor="b"/>
          <a:lstStyle>
            <a:lvl1pPr algn="r">
              <a:defRPr sz="1300"/>
            </a:lvl1pPr>
          </a:lstStyle>
          <a:p>
            <a:fld id="{D9C314A6-88BE-4E08-8565-8C795C733D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4388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3057024" cy="509610"/>
          </a:xfrm>
          <a:prstGeom prst="rect">
            <a:avLst/>
          </a:prstGeom>
        </p:spPr>
        <p:txBody>
          <a:bodyPr vert="horz" lIns="95231" tIns="47618" rIns="95231" bIns="47618" rtlCol="0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94578" y="4"/>
            <a:ext cx="3057023" cy="509610"/>
          </a:xfrm>
          <a:prstGeom prst="rect">
            <a:avLst/>
          </a:prstGeom>
        </p:spPr>
        <p:txBody>
          <a:bodyPr vert="horz" lIns="95231" tIns="47618" rIns="95231" bIns="47618" rtlCol="0"/>
          <a:lstStyle>
            <a:lvl1pPr algn="r">
              <a:defRPr sz="1400"/>
            </a:lvl1pPr>
          </a:lstStyle>
          <a:p>
            <a:fld id="{5E83FD2D-A7E0-42F2-85AA-72482F91837F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763588"/>
            <a:ext cx="5091113" cy="381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31" tIns="47618" rIns="95231" bIns="476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4829" y="4835520"/>
            <a:ext cx="5643608" cy="4581534"/>
          </a:xfrm>
          <a:prstGeom prst="rect">
            <a:avLst/>
          </a:prstGeom>
        </p:spPr>
        <p:txBody>
          <a:bodyPr vert="horz" lIns="95231" tIns="47618" rIns="95231" bIns="4761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669382"/>
            <a:ext cx="3057024" cy="509609"/>
          </a:xfrm>
          <a:prstGeom prst="rect">
            <a:avLst/>
          </a:prstGeom>
        </p:spPr>
        <p:txBody>
          <a:bodyPr vert="horz" lIns="95231" tIns="47618" rIns="95231" bIns="47618" rtlCol="0" anchor="b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94578" y="9669382"/>
            <a:ext cx="3057023" cy="509609"/>
          </a:xfrm>
          <a:prstGeom prst="rect">
            <a:avLst/>
          </a:prstGeom>
        </p:spPr>
        <p:txBody>
          <a:bodyPr vert="horz" lIns="95231" tIns="47618" rIns="95231" bIns="47618" rtlCol="0" anchor="b"/>
          <a:lstStyle>
            <a:lvl1pPr algn="r">
              <a:defRPr sz="1400"/>
            </a:lvl1pPr>
          </a:lstStyle>
          <a:p>
            <a:fld id="{69F9878B-CD9A-4B5B-8914-52FD0DE8E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0382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97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9878B-CD9A-4B5B-8914-52FD0DE8E9DA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58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858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205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36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36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3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48873-F9EB-4152-8D44-C6523E4B91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70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4D6F1-31D9-4D6A-B09D-ABD3E28BB7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0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708A5-7505-4442-A4A7-F46F22B1F0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2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EB2D3-DF46-4407-9959-779334A926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0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997217-9B4E-4257-8A4D-E2661DADAE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2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AE839-9632-440F-A73E-7E54D7545C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2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07665-C9E2-4273-A612-3EBE54A8FE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0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061AF-8B40-4312-A015-C82DAE9F80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998A9-6961-4AAC-A46C-D321CF35EE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9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7DA26-498F-41CC-9DCC-CB79340D13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6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84319-5AB3-4724-B694-761CDB792D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8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37406-069B-4EBE-BAD8-92E7606376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5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D6E02-FBA3-477F-822B-28F11A174C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9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863" y="214313"/>
            <a:ext cx="72723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439863" y="1709738"/>
            <a:ext cx="7272337" cy="4598987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1F435-7510-4E2E-B7B7-74D5CC12EA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9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  <p:sldLayoutId id="214748445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82511B-4CA1-471F-9991-B53133AC5EC0}" type="slidenum">
              <a:rPr lang="ru-RU" b="1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39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56" r:id="rId2"/>
    <p:sldLayoutId id="2147484457" r:id="rId3"/>
    <p:sldLayoutId id="2147484458" r:id="rId4"/>
    <p:sldLayoutId id="2147484459" r:id="rId5"/>
    <p:sldLayoutId id="2147484460" r:id="rId6"/>
    <p:sldLayoutId id="2147484461" r:id="rId7"/>
    <p:sldLayoutId id="2147484462" r:id="rId8"/>
    <p:sldLayoutId id="2147484463" r:id="rId9"/>
    <p:sldLayoutId id="2147484464" r:id="rId10"/>
    <p:sldLayoutId id="2147484465" r:id="rId11"/>
    <p:sldLayoutId id="2147484466" r:id="rId12"/>
    <p:sldLayoutId id="2147484467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7.emf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emf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-74242" y="1090613"/>
            <a:ext cx="91440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-52388" y="1090613"/>
            <a:ext cx="91440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-52388" y="1090613"/>
            <a:ext cx="91440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-52388" y="1090613"/>
            <a:ext cx="91440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1034" name="Rectangle 6"/>
          <p:cNvSpPr>
            <a:spLocks noChangeArrowheads="1"/>
          </p:cNvSpPr>
          <p:nvPr/>
        </p:nvSpPr>
        <p:spPr bwMode="auto">
          <a:xfrm>
            <a:off x="1437418" y="2780928"/>
            <a:ext cx="612068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kk-KZ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ОТЧЁТ </a:t>
            </a:r>
          </a:p>
          <a:p>
            <a:pPr algn="ctr">
              <a:spcBef>
                <a:spcPts val="0"/>
              </a:spcBef>
            </a:pPr>
            <a:r>
              <a:rPr lang="kk-K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услугам подачи воды по распределительным сетям и </a:t>
            </a:r>
          </a:p>
          <a:p>
            <a:pPr algn="ctr">
              <a:spcBef>
                <a:spcPts val="0"/>
              </a:spcBef>
            </a:pPr>
            <a:r>
              <a:rPr lang="kk-K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отвода сточных вод</a:t>
            </a:r>
          </a:p>
          <a:p>
            <a:pPr algn="ctr">
              <a:spcBef>
                <a:spcPts val="0"/>
              </a:spcBef>
            </a:pPr>
            <a:r>
              <a:rPr lang="kk-K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kk-KZ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полугодие 2022 года</a:t>
            </a:r>
            <a:endParaRPr lang="kk-KZ" sz="24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eaLnBrk="0" hangingPunct="0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9"/>
          <p:cNvSpPr>
            <a:spLocks noChangeArrowheads="1"/>
          </p:cNvSpPr>
          <p:nvPr/>
        </p:nvSpPr>
        <p:spPr bwMode="auto">
          <a:xfrm>
            <a:off x="1149386" y="1757091"/>
            <a:ext cx="709502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ТОО «Водные ресурсы-Маркетинг»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 algn="ctr" eaLnBrk="0" hangingPunct="0"/>
            <a:r>
              <a:rPr lang="ru-RU" i="1" dirty="0" smtClean="0">
                <a:solidFill>
                  <a:srgbClr val="002060"/>
                </a:solidFill>
                <a:latin typeface="Century Gothic" pitchFamily="34" charset="0"/>
              </a:rPr>
              <a:t>«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Чистая вода – источник жизни!</a:t>
            </a:r>
            <a:r>
              <a:rPr lang="ru-RU" i="1" dirty="0" smtClean="0">
                <a:solidFill>
                  <a:srgbClr val="002060"/>
                </a:solidFill>
                <a:latin typeface="Century Gothic" pitchFamily="34" charset="0"/>
              </a:rPr>
              <a:t>» 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881372" y="5201330"/>
            <a:ext cx="727648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ru-RU" b="1" kern="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Генеральный директор </a:t>
            </a:r>
          </a:p>
          <a:p>
            <a:pPr algn="ctr" eaLnBrk="0" hangingPunct="0">
              <a:defRPr/>
            </a:pPr>
            <a:r>
              <a:rPr lang="ru-RU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А.О.Орман</a:t>
            </a:r>
            <a:endParaRPr lang="ru-RU" sz="9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endParaRPr lang="ru-RU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ru-RU" sz="14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г.Шымкент</a:t>
            </a:r>
            <a:r>
              <a:rPr lang="ru-RU" sz="1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 eaLnBrk="0" hangingPunct="0"/>
            <a:r>
              <a:rPr lang="ru-RU" sz="1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29 июля 202</a:t>
            </a:r>
            <a:r>
              <a:rPr lang="en-US" sz="1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года</a:t>
            </a:r>
            <a:r>
              <a:rPr lang="ru-RU" sz="1400" b="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</a:t>
            </a:r>
            <a:endParaRPr lang="ru-RU" sz="14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 descr="D:\1\Лого\лого-бел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914" y="260648"/>
            <a:ext cx="2189395" cy="157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15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251520" y="4293096"/>
            <a:ext cx="4193239" cy="23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6" tIns="47893" rIns="95786" bIns="4789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Реконструкция водопроводной сети диаметром 200 мм по ул. </a:t>
            </a:r>
            <a:r>
              <a:rPr lang="ru-RU" altLang="ru-RU" sz="1200" b="1" dirty="0" err="1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Баянауыл</a:t>
            </a:r>
            <a:r>
              <a:rPr lang="ru-RU" altLang="ru-RU" sz="1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от площадки №6 до ул. </a:t>
            </a:r>
            <a:r>
              <a:rPr lang="ru-RU" altLang="ru-RU" sz="1200" b="1" dirty="0" err="1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Байтурсынова</a:t>
            </a:r>
            <a:r>
              <a:rPr lang="ru-RU" altLang="ru-RU" sz="1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и ул. Ахметова </a:t>
            </a:r>
            <a:r>
              <a:rPr lang="ru-RU" altLang="ru-RU" sz="1200" b="1" dirty="0" err="1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Абайского</a:t>
            </a:r>
            <a:r>
              <a:rPr lang="ru-RU" altLang="ru-RU" sz="1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района в </a:t>
            </a:r>
            <a:r>
              <a:rPr lang="ru-RU" altLang="ru-RU" sz="1200" b="1" dirty="0" err="1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г.Шымкент</a:t>
            </a:r>
            <a:r>
              <a:rPr lang="ru-RU" altLang="ru-RU" sz="1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,  </a:t>
            </a:r>
            <a:r>
              <a:rPr lang="en-US" alt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L-</a:t>
            </a:r>
            <a:r>
              <a:rPr lang="en-US" altLang="ru-RU" sz="12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261</a:t>
            </a:r>
            <a:r>
              <a:rPr lang="en-US" alt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altLang="ru-RU" sz="1200" b="1" dirty="0" err="1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п.м</a:t>
            </a:r>
            <a:r>
              <a:rPr lang="ru-RU" alt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.: </a:t>
            </a:r>
            <a:r>
              <a:rPr lang="ru-RU" altLang="ru-RU" sz="12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согласно </a:t>
            </a:r>
            <a:r>
              <a:rPr lang="ru-RU" altLang="ru-RU" sz="1200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карточкам </a:t>
            </a:r>
            <a:r>
              <a:rPr lang="ru-RU" altLang="ru-RU" sz="12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повреждений, </a:t>
            </a:r>
            <a:r>
              <a:rPr lang="ru-RU" altLang="ru-RU" sz="1200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высоким </a:t>
            </a:r>
            <a:r>
              <a:rPr lang="ru-RU" altLang="ru-RU" sz="12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износом сетей (100%) и постоянными авариями на водопроводной сети (13 аварий, расход воды 55668 м3). Трубы были построены в 1975 году. </a:t>
            </a:r>
            <a:r>
              <a:rPr lang="ru-RU" altLang="ru-RU" sz="1200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Материал </a:t>
            </a:r>
            <a:r>
              <a:rPr lang="ru-RU" altLang="ru-RU" sz="12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трубы-сталь, срок службы которой составляет 25 лет. После реконструкции не будет аварий, будет обеспечено бесперебойное </a:t>
            </a:r>
            <a:r>
              <a:rPr lang="ru-RU" altLang="ru-RU" sz="1200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водоснабжение и </a:t>
            </a:r>
            <a:r>
              <a:rPr lang="ru-RU" altLang="ru-RU" sz="12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предотвращение вторичного загрязнения воды.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10126"/>
            <a:ext cx="8383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1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Реализованные проекты по «Реконструкция водопроводных сетей»</a:t>
            </a:r>
          </a:p>
        </p:txBody>
      </p:sp>
      <p:pic>
        <p:nvPicPr>
          <p:cNvPr id="4098" name="Picture 2" descr="\\Newserver\мониторинг\МОНИТОРИНГ 2022\Полугодовой отчет 2022 г\Фотолар инвест программа  2022\кызыл жебе\WhatsApp Image 2022-07-15 at 18.49.37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767001" cy="371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Newserver\мониторинг\МОНИТОРИНГ 2022\Полугодовой отчет 2022 г\Фотолар инвест программа  2022\кызыл жебе\WhatsApp Image 2022-07-15 at 18.49.26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45717"/>
            <a:ext cx="3672408" cy="328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\\Newserver\мониторинг\МОНИТОРИНГ 2022\Полугодовой отчет 2022 г\Фотолар инвест программа  2022\кызыл жебе\WhatsApp Image 2022-07-15 at 18.49.2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1700"/>
            <a:ext cx="3672408" cy="266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631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55166" y="4581128"/>
            <a:ext cx="4344825" cy="212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6" tIns="47893" rIns="95786" bIns="4789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Реконструкция водопроводной сети диаметром 200 мм  по </a:t>
            </a:r>
            <a:r>
              <a:rPr lang="ru-RU" altLang="ru-RU" sz="1200" b="1" dirty="0" err="1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ул.Пазылбекова</a:t>
            </a:r>
            <a:r>
              <a:rPr lang="ru-RU" altLang="ru-RU" sz="1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Аль-</a:t>
            </a:r>
            <a:r>
              <a:rPr lang="ru-RU" altLang="ru-RU" sz="1200" b="1" dirty="0" err="1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Фарабийского</a:t>
            </a:r>
            <a:r>
              <a:rPr lang="ru-RU" altLang="ru-RU" sz="1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района в городе Шымкент, </a:t>
            </a:r>
            <a:r>
              <a:rPr lang="en-US" alt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L-</a:t>
            </a:r>
            <a:r>
              <a:rPr lang="en-US" altLang="ru-RU" sz="12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1130</a:t>
            </a:r>
            <a:r>
              <a:rPr lang="en-US" alt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altLang="ru-RU" sz="1200" b="1" dirty="0" err="1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п.м</a:t>
            </a:r>
            <a:r>
              <a:rPr lang="ru-RU" alt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.: </a:t>
            </a:r>
            <a:r>
              <a:rPr lang="ru-RU" altLang="ru-RU" sz="12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согласно </a:t>
            </a:r>
            <a:r>
              <a:rPr lang="ru-RU" altLang="ru-RU" sz="1200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карточкам </a:t>
            </a:r>
            <a:r>
              <a:rPr lang="ru-RU" altLang="ru-RU" sz="12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повреждений, </a:t>
            </a:r>
            <a:r>
              <a:rPr lang="ru-RU" altLang="ru-RU" sz="1200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высоким </a:t>
            </a:r>
            <a:r>
              <a:rPr lang="ru-RU" altLang="ru-RU" sz="12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износом сетей (100%) и постоянными авариями на водопроводной сети (7 аварий, расход воды 59800 м3). Трубы были построены в 1979 году. </a:t>
            </a:r>
            <a:r>
              <a:rPr lang="ru-RU" altLang="ru-RU" sz="1200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Материал </a:t>
            </a:r>
            <a:r>
              <a:rPr lang="ru-RU" altLang="ru-RU" sz="12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трубы-сталь, срок службы которой составляет 25 лет. После реконструкции не будет аварий, будет обеспечено бесперебойное </a:t>
            </a:r>
            <a:r>
              <a:rPr lang="ru-RU" altLang="ru-RU" sz="1200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водоснабжение и </a:t>
            </a:r>
            <a:r>
              <a:rPr lang="ru-RU" altLang="ru-RU" sz="12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предотвращение вторичного загрязнения воды. </a:t>
            </a:r>
          </a:p>
        </p:txBody>
      </p:sp>
      <p:pic>
        <p:nvPicPr>
          <p:cNvPr id="1026" name="Picture 2" descr="\\Newserver\мониторинг\МОНИТОРИНГ 2022\Полугодовой отчет 2022 г\Фотолар инвест программа  2022\ТОО Водоканал-3\f19333ea-1aa1-4028-b959-db0a997c53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159" y="836712"/>
            <a:ext cx="3723297" cy="580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Newserver\мониторинг\МОНИТОРИНГ 2022\Полугодовой отчет 2022 г\Фотолар инвест программа  2022\ТОО Водоканал-3\6a9dfb87-600d-491c-b837-0eb58ae366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23" y="875908"/>
            <a:ext cx="3795110" cy="370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4297" y="193249"/>
            <a:ext cx="8383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1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Реализованные проекты по «Реконструкция водопроводных </a:t>
            </a:r>
            <a:r>
              <a:rPr lang="ru-RU" sz="1600" b="1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сетей».</a:t>
            </a:r>
            <a:endParaRPr lang="ru-RU" sz="1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57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67544" y="143054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Реализованные проекты по мероприятию «Внедрение технологического и энергетического оборудования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467" name="Picture 3" descr="\\Newserver\мониторинг\МОНИТОРИНГ 2020\Тендер\WhatsApp Image 2020-05-25 at 16.07.1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798" y="860737"/>
            <a:ext cx="3960439" cy="291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ydyrbaev\Desktop\Рабочие документы\Новая папка\водомер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4280713" cy="29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Newserver\мониторинг\МОНИТОРИНГ 2020\Тендер\WhatsApp Image 2020-05-25 at 16.07.1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797" y="3829155"/>
            <a:ext cx="3960439" cy="284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27291" y="3933056"/>
            <a:ext cx="4280713" cy="27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6" tIns="47893" rIns="95786" bIns="47893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В </a:t>
            </a: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рамках государственной программы "Цифровой Казахстан" предприятие внедряет систему дистанционной передачи данных показаний квартальных, общеуличных и общедомовых приборов учета воды  с помощью технологии LPWAN и </a:t>
            </a:r>
            <a:r>
              <a:rPr lang="ru-RU" sz="1200" b="1" dirty="0" err="1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LoRaWAN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всего установлено </a:t>
            </a:r>
            <a:r>
              <a:rPr lang="ru-RU" sz="14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500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шт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и 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производит 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замену квартальных, </a:t>
            </a:r>
            <a:r>
              <a:rPr lang="ru-RU" sz="1200" b="1" dirty="0" err="1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общеуличных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и общедомовых приборов учета всего  установлено (заменено) </a:t>
            </a:r>
            <a:r>
              <a:rPr lang="ru-RU" sz="14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132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шт. </a:t>
            </a: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Данные мероприятия проводятся для достоверного учета воды, и нахождения точек в которых имеются скрытые подземные утечки воды. Данное мероприятие позволяет снизить нормативные технические потери до утвержденного уровня.</a:t>
            </a:r>
          </a:p>
        </p:txBody>
      </p:sp>
    </p:spTree>
    <p:extLst>
      <p:ext uri="{BB962C8B-B14F-4D97-AF65-F5344CB8AC3E}">
        <p14:creationId xmlns:p14="http://schemas.microsoft.com/office/powerpoint/2010/main" val="2373916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54282034"/>
              </p:ext>
            </p:extLst>
          </p:nvPr>
        </p:nvGraphicFramePr>
        <p:xfrm>
          <a:off x="179512" y="764704"/>
          <a:ext cx="1944216" cy="252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05658929"/>
              </p:ext>
            </p:extLst>
          </p:nvPr>
        </p:nvGraphicFramePr>
        <p:xfrm>
          <a:off x="6086872" y="980728"/>
          <a:ext cx="3057128" cy="3085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260648"/>
            <a:ext cx="8439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Результаты вложенных инвестиций в системы водоснабжения и водоотведения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585217358"/>
              </p:ext>
            </p:extLst>
          </p:nvPr>
        </p:nvGraphicFramePr>
        <p:xfrm>
          <a:off x="2159732" y="908720"/>
          <a:ext cx="2232247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267071779"/>
              </p:ext>
            </p:extLst>
          </p:nvPr>
        </p:nvGraphicFramePr>
        <p:xfrm>
          <a:off x="6372200" y="3717031"/>
          <a:ext cx="2628800" cy="3053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45273283"/>
              </p:ext>
            </p:extLst>
          </p:nvPr>
        </p:nvGraphicFramePr>
        <p:xfrm>
          <a:off x="4211960" y="908720"/>
          <a:ext cx="201622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5841216"/>
              </p:ext>
            </p:extLst>
          </p:nvPr>
        </p:nvGraphicFramePr>
        <p:xfrm>
          <a:off x="323528" y="3717032"/>
          <a:ext cx="403244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79512" y="3421449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Сравнительный анализ</a:t>
            </a:r>
          </a:p>
          <a:p>
            <a:pPr algn="ct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 численности населения  и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работников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в предприятиях водопроводно-канализационного хозяйства по городам Республики Казахстан</a:t>
            </a:r>
            <a:r>
              <a:rPr lang="ru-RU" sz="11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на 01.01.2021 </a:t>
            </a:r>
            <a:r>
              <a:rPr lang="ru-RU" sz="11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г.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203299082"/>
              </p:ext>
            </p:extLst>
          </p:nvPr>
        </p:nvGraphicFramePr>
        <p:xfrm>
          <a:off x="4222545" y="3645024"/>
          <a:ext cx="2237718" cy="2736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355976" y="6309320"/>
            <a:ext cx="2186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 smtClean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Обеспечивается 50 % </a:t>
            </a:r>
            <a:r>
              <a:rPr lang="ru-RU" sz="800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собственной потребности очистных сооружений в электрической энергии</a:t>
            </a:r>
            <a:endParaRPr lang="ru-RU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0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50127" y="260648"/>
            <a:ext cx="83529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3300"/>
                </a:solidFill>
                <a:latin typeface="Arial" panose="020B0604020202020204" pitchFamily="34" charset="0"/>
                <a:ea typeface="Meiryo UI" pitchFamily="34" charset="-128"/>
                <a:cs typeface="Arial" panose="020B0604020202020204" pitchFamily="34" charset="0"/>
              </a:rPr>
              <a:t>Качество питьевой воды города Шымкент </a:t>
            </a:r>
            <a:r>
              <a:rPr lang="ru-RU" sz="1600" b="1" dirty="0" smtClean="0">
                <a:solidFill>
                  <a:srgbClr val="FF3300"/>
                </a:solidFill>
                <a:latin typeface="Arial" panose="020B0604020202020204" pitchFamily="34" charset="0"/>
                <a:ea typeface="Meiryo UI" pitchFamily="34" charset="-128"/>
                <a:cs typeface="Arial" panose="020B0604020202020204" pitchFamily="34" charset="0"/>
              </a:rPr>
              <a:t>на 1 полугодие 2022 года</a:t>
            </a:r>
            <a:endParaRPr lang="ru-RU" sz="1600" dirty="0">
              <a:solidFill>
                <a:srgbClr val="FF3300"/>
              </a:solidFill>
              <a:latin typeface="Arial" panose="020B0604020202020204" pitchFamily="34" charset="0"/>
              <a:ea typeface="Meiryo UI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479981"/>
              </p:ext>
            </p:extLst>
          </p:nvPr>
        </p:nvGraphicFramePr>
        <p:xfrm>
          <a:off x="323528" y="692696"/>
          <a:ext cx="8496944" cy="4634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9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02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76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827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66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№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Единица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Измерения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ПДК</a:t>
                      </a:r>
                      <a:r>
                        <a:rPr lang="en-US" sz="1000" b="1" baseline="0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соответствия</a:t>
                      </a:r>
                    </a:p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ГОСТ 2874-82 ''Вода питьевая''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Санитарные правила </a:t>
                      </a:r>
                    </a:p>
                    <a:p>
                      <a:pPr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№ 209 от 16.03.2015 г.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Питьевая вода </a:t>
                      </a:r>
                      <a:r>
                        <a:rPr lang="ru-RU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в 1 полугодии  20</a:t>
                      </a:r>
                      <a:r>
                        <a:rPr lang="en-US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2</a:t>
                      </a:r>
                      <a:r>
                        <a:rPr lang="ru-RU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2 </a:t>
                      </a: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год </a:t>
                      </a: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1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Температура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град.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12,5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Запах при 20</a:t>
                      </a:r>
                      <a:r>
                        <a:rPr lang="ru-RU" sz="1000" b="1" baseline="30000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о</a:t>
                      </a: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С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балл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Запах при 60</a:t>
                      </a:r>
                      <a:r>
                        <a:rPr lang="ru-RU" sz="1000" b="1" baseline="30000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о</a:t>
                      </a: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С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балл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4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Привкус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балл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Цветность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град.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20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20(35)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6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Мутность 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000" b="1" baseline="3000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000" b="1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1,5(2,0)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2,6(3,5)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7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Остаточный активный хлор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000" b="1" baseline="3000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000" b="1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0,3-0,5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0,3-0,5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0,2</a:t>
                      </a: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8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рН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рН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6,0-9,0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6,0-9,0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7,51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9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Бериллий 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000" b="1" baseline="3000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000" b="1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0,0002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0,0002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0,0000</a:t>
                      </a: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10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Бор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000" b="1" baseline="3000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000" b="1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0,0</a:t>
                      </a: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11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Железо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000" b="1" baseline="30000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0,3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0,3(1,0)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0,00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12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Марганец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000" b="1" baseline="3000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000" b="1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0,1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0,1(0,5)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0,0</a:t>
                      </a: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13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Жесткость общая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ммоль/дм</a:t>
                      </a:r>
                      <a:r>
                        <a:rPr lang="ru-RU" sz="1000" b="1" baseline="3000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000" b="1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7,0-(10,0)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7,0(10,0)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3,8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14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Нитраты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000" b="1" baseline="30000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45,0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45,0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9,0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15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Молибден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000" b="1" baseline="3000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000" b="1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0,25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0,25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0,0</a:t>
                      </a: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16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Медь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000" b="1" baseline="30000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1,0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1,0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0,0</a:t>
                      </a: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16025" y="5301208"/>
            <a:ext cx="8676455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Подаваемая вода после добычи и обеззараживания полностью соответствует санитарно-экологическим требованиям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. Производственный контроль воды производится согласно МЗРК СП№209 от 16.03.2015 г. по </a:t>
            </a: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44 показателям 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(</a:t>
            </a:r>
            <a:r>
              <a:rPr lang="ru-RU" sz="13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общие физико-химические, 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органолептические</a:t>
            </a:r>
            <a:r>
              <a:rPr lang="ru-RU" sz="13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бактериологические и </a:t>
            </a:r>
            <a:r>
              <a:rPr lang="ru-RU" sz="13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паразитологические</a:t>
            </a:r>
            <a:r>
              <a:rPr lang="ru-RU" sz="13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радиологические, 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органические и другие параметры 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воды) распределительной сети по </a:t>
            </a: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127 контрольным точкам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300" b="1" dirty="0">
              <a:solidFill>
                <a:srgbClr val="0000FF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890493"/>
              </p:ext>
            </p:extLst>
          </p:nvPr>
        </p:nvGraphicFramePr>
        <p:xfrm>
          <a:off x="323529" y="819955"/>
          <a:ext cx="8568951" cy="5032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219"/>
                <a:gridCol w="4172758"/>
                <a:gridCol w="1656184"/>
                <a:gridCol w="1440160"/>
                <a:gridCol w="942630"/>
              </a:tblGrid>
              <a:tr h="6414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п/н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Группа потребителей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Утвержденный 01.07.2021 г.-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30.06.2022</a:t>
                      </a:r>
                      <a:r>
                        <a:rPr lang="kk-KZ" sz="1400" b="1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г.</a:t>
                      </a:r>
                      <a:endParaRPr lang="ru-RU" sz="1400" b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Действующий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с 01.07.2022г. до 30.06.2023г.</a:t>
                      </a: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Отклонение, </a:t>
                      </a:r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Услуги  подачи воды по распределительным сетям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732">
                <a:tc rowSpan="4">
                  <a:txBody>
                    <a:bodyPr/>
                    <a:lstStyle/>
                    <a:p>
                      <a:pPr algn="ctr" fontAlgn="t"/>
                      <a:endParaRPr lang="ru-RU" sz="140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ru-RU" sz="140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ru-RU" sz="140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г.Шымкент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143,74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146,02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1-группа Население и теплоснабжающие организаций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85,02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86,37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2-группа Государственные организации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535,76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544,27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1,59</a:t>
                      </a: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3-группа </a:t>
                      </a:r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 потребители </a:t>
                      </a:r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не </a:t>
                      </a:r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входящие в  </a:t>
                      </a:r>
                    </a:p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 2 </a:t>
                      </a:r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группу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401,55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407,93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5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Услуги  отвода сточных вод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732">
                <a:tc rowSpan="4">
                  <a:txBody>
                    <a:bodyPr/>
                    <a:lstStyle/>
                    <a:p>
                      <a:pPr algn="ctr" fontAlgn="t"/>
                      <a:endParaRPr lang="ru-RU" sz="140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ru-RU" sz="140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ru-RU" sz="140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г.Шымкент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91,76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93,78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1-группа Население и теплоснабжающие организаций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33,88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34,63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2-группа Государственные организации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278,04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284,18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3-группа прочие потребители не входящие в  </a:t>
                      </a:r>
                    </a:p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 и 2 группу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204,71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209,23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116632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Прейскурант тарифов на услуги по подаче воды и отводу сточных вод по распределительным сетям ТОО "Водные ресурсы-Маркетинг",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 1 м3 /тенге без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НДС.</a:t>
            </a:r>
          </a:p>
        </p:txBody>
      </p:sp>
    </p:spTree>
    <p:extLst>
      <p:ext uri="{BB962C8B-B14F-4D97-AF65-F5344CB8AC3E}">
        <p14:creationId xmlns:p14="http://schemas.microsoft.com/office/powerpoint/2010/main" val="401969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331581" y="179929"/>
            <a:ext cx="84969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Динамика роста (снижения) утвержденных тарифов на услуги по подаче воды и отводу сточных вод по распределительным сетям в 2020-2026 годах (население)</a:t>
            </a:r>
            <a:endParaRPr lang="ru-RU" sz="16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38486160"/>
              </p:ext>
            </p:extLst>
          </p:nvPr>
        </p:nvGraphicFramePr>
        <p:xfrm>
          <a:off x="0" y="1196752"/>
          <a:ext cx="9073008" cy="5548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539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23381095"/>
              </p:ext>
            </p:extLst>
          </p:nvPr>
        </p:nvGraphicFramePr>
        <p:xfrm>
          <a:off x="107504" y="1011673"/>
          <a:ext cx="8784975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2601"/>
            <a:ext cx="9108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kk-KZ" sz="1600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ИНФОРМАЦИЯ  </a:t>
            </a:r>
          </a:p>
          <a:p>
            <a:pPr algn="ctr" fontAlgn="base">
              <a:spcAft>
                <a:spcPct val="0"/>
              </a:spcAft>
            </a:pPr>
            <a:r>
              <a:rPr lang="kk-KZ" sz="1600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о количестве абонентов и объемов реализации услуг подачи воды по распределительным сетям и отвода сточных вод </a:t>
            </a:r>
          </a:p>
          <a:p>
            <a:pPr algn="ctr" fontAlgn="base">
              <a:spcAft>
                <a:spcPct val="0"/>
              </a:spcAft>
            </a:pPr>
            <a:r>
              <a:rPr lang="kk-KZ" sz="1600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по 1-группе «Населения</a:t>
            </a:r>
            <a:r>
              <a:rPr lang="kk-KZ" sz="16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» на 1 полугодие 2022 года</a:t>
            </a:r>
            <a:endParaRPr lang="kk-KZ" sz="1600" b="1" dirty="0">
              <a:solidFill>
                <a:srgbClr val="FF000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25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76861688"/>
              </p:ext>
            </p:extLst>
          </p:nvPr>
        </p:nvGraphicFramePr>
        <p:xfrm>
          <a:off x="76301" y="1261007"/>
          <a:ext cx="4351683" cy="494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8248" y="10567"/>
            <a:ext cx="8439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kk-KZ" sz="1600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ИНФОРМАЦИЯ  </a:t>
            </a:r>
          </a:p>
          <a:p>
            <a:pPr algn="ctr" fontAlgn="base">
              <a:spcAft>
                <a:spcPct val="0"/>
              </a:spcAft>
            </a:pPr>
            <a:r>
              <a:rPr lang="kk-KZ" sz="1600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о количестве абонентов и объемов реализации услуг подачи воды по распределительным сетям и отвода сточных вод </a:t>
            </a:r>
            <a:r>
              <a:rPr lang="kk-KZ" sz="16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на 1 полугодие 2022 года</a:t>
            </a:r>
            <a:endParaRPr lang="kk-KZ" sz="1600" b="1" dirty="0">
              <a:solidFill>
                <a:srgbClr val="FF000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5329863"/>
              </p:ext>
            </p:extLst>
          </p:nvPr>
        </p:nvGraphicFramePr>
        <p:xfrm>
          <a:off x="4917523" y="1061145"/>
          <a:ext cx="3887749" cy="5202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575398" y="625566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kk-KZ" sz="1600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«Прочие потребители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не входящие в 1,2 группу</a:t>
            </a:r>
            <a:r>
              <a:rPr lang="kk-KZ" sz="16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» </a:t>
            </a:r>
            <a:endParaRPr lang="kk-KZ" sz="1600" b="1" dirty="0">
              <a:solidFill>
                <a:srgbClr val="FF000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488" y="625566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kk-KZ" sz="1600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«Государственные организации» </a:t>
            </a:r>
          </a:p>
        </p:txBody>
      </p:sp>
    </p:spTree>
    <p:extLst>
      <p:ext uri="{BB962C8B-B14F-4D97-AF65-F5344CB8AC3E}">
        <p14:creationId xmlns:p14="http://schemas.microsoft.com/office/powerpoint/2010/main" val="35321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-27384"/>
            <a:ext cx="8568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ОТЧЕТ </a:t>
            </a:r>
          </a:p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постатейного исполнения утвержденной ведомством уполномоченного органа тарифной сметы на услуги подачи воды по распределительным сетям и отвода сточных вод за 1 полугодие 2022 года отчетный период</a:t>
            </a:r>
            <a:endParaRPr lang="ru-RU" sz="1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74" y="638132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Доходы за 1 полугодие 2022 </a:t>
            </a:r>
            <a:r>
              <a:rPr lang="ru-RU" sz="9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год </a:t>
            </a:r>
            <a:r>
              <a:rPr lang="ru-RU" sz="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 плане </a:t>
            </a:r>
            <a:r>
              <a:rPr lang="ru-RU" sz="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4578,1 млн. тенге, фактически составили 4675,1 млн тенге или 102,1%. Расходы при </a:t>
            </a:r>
            <a:r>
              <a:rPr lang="ru-RU" sz="9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плане </a:t>
            </a:r>
            <a:r>
              <a:rPr lang="ru-RU" sz="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4091,3 млн. тенге, фактически составили 4476 млн. тенге  или 109,4% </a:t>
            </a:r>
            <a:r>
              <a:rPr lang="ru-RU" sz="900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9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Прибыль составила  199,1  </a:t>
            </a:r>
            <a:r>
              <a:rPr lang="ru-RU" sz="900" b="1" i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млн.тенге</a:t>
            </a:r>
            <a:r>
              <a:rPr lang="ru-RU" sz="9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которая полностью направлена на возврат заемных средств.</a:t>
            </a:r>
            <a:endParaRPr lang="ru-RU" sz="900" b="1" i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506470"/>
              </p:ext>
            </p:extLst>
          </p:nvPr>
        </p:nvGraphicFramePr>
        <p:xfrm>
          <a:off x="395536" y="538826"/>
          <a:ext cx="8208912" cy="5826951"/>
        </p:xfrm>
        <a:graphic>
          <a:graphicData uri="http://schemas.openxmlformats.org/drawingml/2006/table">
            <a:tbl>
              <a:tblPr/>
              <a:tblGrid>
                <a:gridCol w="432048"/>
                <a:gridCol w="3414996"/>
                <a:gridCol w="670404"/>
                <a:gridCol w="1108855"/>
                <a:gridCol w="1111681"/>
                <a:gridCol w="735464"/>
                <a:gridCol w="735464"/>
              </a:tblGrid>
              <a:tr h="884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Наименование статей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Подача воды по распределительным сетям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Отвод сточных вод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Факт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Факт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36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I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Затраты на производство товаров и предоставление услуг (работ) - всего: 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2 408 601</a:t>
                      </a:r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2 639 894 </a:t>
                      </a:r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913 196</a:t>
                      </a:r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800" b="1" i="0" u="none" strike="noStrike" baseline="0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 059 631 </a:t>
                      </a:r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Материальные затраты всего,  в  т. ч :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113 052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106 381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80 075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78 778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1.1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химреагенты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10 384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15 127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5 287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7 356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1.2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материалы на текущую эксплуатацию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25 020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42 385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13 258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27 900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1.3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Электроэнергия 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77 648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48 869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61 530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43 522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Затраты на оплату труда, в том числе: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66 994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81 665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6 056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7 452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2.1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заработная плата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59 492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72 357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5 378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6 590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2.2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соцналог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1 874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2 279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169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208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2.3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соцотчисления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213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907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290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356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2.4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Обязательное медицинское страхование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1 493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2 171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135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198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2.5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 обязательное страхования работника от несчастных случаев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922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951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83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101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амортизация 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020 870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197 859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428 386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1" i="0" u="none" strike="noStrike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503 094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0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капитальный ремонт, не привод к </a:t>
                      </a:r>
                      <a:r>
                        <a:rPr lang="ru-RU" sz="8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увелич</a:t>
                      </a:r>
                      <a:r>
                        <a:rPr lang="ru-RU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 стоим основ средств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145 274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35 1636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48 425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68 934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услуги  </a:t>
                      </a:r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сторонних  </a:t>
                      </a:r>
                      <a:r>
                        <a:rPr lang="ru-RU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организаций  </a:t>
                      </a:r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в том числе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1 052 489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1 203 341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346 701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396 173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5.1.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услуги  сторонних  организаций  по  </a:t>
                      </a:r>
                      <a:r>
                        <a:rPr lang="ru-RU" sz="800" b="0" i="0" u="none" strike="noStrike" dirty="0" err="1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экспл</a:t>
                      </a:r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  сетей  и  сооружений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err="1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73 570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92 959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15 588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44 832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5.2.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услуги  контролеров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226 816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200 869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75 605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98 935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5.3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услуги  по тех обслуживанию участков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345 199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427 229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115 066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119 214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26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5.4.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Услуги по содержанию автотранспорта и специальной техники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71 264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73 175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23 755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23 611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26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5.5.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Аренда помещений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9 243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168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3 081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83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8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5.6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услуги по транспортировке воды и сточных </a:t>
                      </a:r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вод (объем*тариф)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326 397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408 940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113 606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109 499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5.6.1.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**объем транспортировки воды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тыс.м3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9 265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11 780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13 028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12 777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5.6.2.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*тариф транспортировки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тенге/м3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35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35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6.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другие  затраты в том числе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9 922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15 484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3 552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5 200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II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Расходы периода,  всего: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246 436</a:t>
                      </a:r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314 510</a:t>
                      </a:r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179 483</a:t>
                      </a:r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226 156</a:t>
                      </a:r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Общие и </a:t>
                      </a:r>
                      <a:r>
                        <a:rPr lang="ru-RU" sz="8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адм</a:t>
                      </a:r>
                      <a:r>
                        <a:rPr lang="ru-RU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  расходы,  в том числе: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246 436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314 510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179 483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226 156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7.1.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зарплата </a:t>
                      </a:r>
                      <a:r>
                        <a:rPr lang="ru-RU" sz="8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адм</a:t>
                      </a:r>
                      <a:r>
                        <a:rPr lang="ru-RU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 персонала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74 573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111 506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36 758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54 921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7.2.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соцотчисления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2 349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2 581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1 158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1 326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7.3.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соцналог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4 027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6 761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1 985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3 297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0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7.4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обязательное социальное медицинское страхование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1 872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2 397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923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1 260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1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7.5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обязательное страхования работника от несчастных случаев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1 156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1 288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570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634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7.6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услуги банка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10 699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9 228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5 270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4 545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7.7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амортизация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14 414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19 685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7 099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9 419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7.8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электроэнергия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4 168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2 053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2 127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7.9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коммунальные услуги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488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429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7.10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связь, печать 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1 372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1 754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676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863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7.11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командировочные расходы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912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1 688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449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832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7.12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налоги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113 978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118 558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114 162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129 633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7.13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аудиторские услуги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1 572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3 149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774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1 551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7.14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Другие </a:t>
                      </a:r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расходы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14 453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31 162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7 119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15 349</a:t>
                      </a:r>
                      <a:endParaRPr lang="ru-RU" sz="8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7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III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Расходы на выплаты вознаграждения за заёмные средства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257 707</a:t>
                      </a:r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139 622</a:t>
                      </a:r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85 902</a:t>
                      </a:r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96 155</a:t>
                      </a:r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IV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Всего затрат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2 912 745</a:t>
                      </a:r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3 094 026</a:t>
                      </a:r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1 178 582</a:t>
                      </a:r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1 381 972</a:t>
                      </a:r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V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Прибыль</a:t>
                      </a:r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429 369</a:t>
                      </a:r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284 282</a:t>
                      </a:r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57 425</a:t>
                      </a:r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-35 138</a:t>
                      </a:r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VI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Всего доходов в том числе: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3 342</a:t>
                      </a:r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3 378 308</a:t>
                      </a:r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1 236 007</a:t>
                      </a:r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8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1 296 834</a:t>
                      </a:r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56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1" y="1205001"/>
            <a:ext cx="8741263" cy="539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FF0000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ТОО «Водные ресурсы-Маркетинг»- предприятие, успешно работающее на рынке услуг 24 года в рамках государственно-частного партнерства.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500" b="1" dirty="0">
              <a:solidFill>
                <a:srgbClr val="3333CC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Компания бесперебойно обеспечивает хозяйственно-питьевой водой население </a:t>
            </a:r>
            <a:r>
              <a:rPr lang="ru-RU" sz="1500" b="1" dirty="0" err="1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г.Шымкент</a:t>
            </a:r>
            <a:r>
              <a:rPr lang="ru-RU" sz="1500" b="1" dirty="0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и ряд населенных пунктов </a:t>
            </a:r>
            <a:r>
              <a:rPr lang="ru-RU" sz="1500" b="1" dirty="0" err="1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Сайрамского</a:t>
            </a:r>
            <a:r>
              <a:rPr lang="ru-RU" sz="1500" b="1" dirty="0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района с численностью 1 </a:t>
            </a:r>
            <a:r>
              <a:rPr lang="ru-RU" sz="1500" b="1" dirty="0" err="1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млн.человек</a:t>
            </a:r>
            <a:r>
              <a:rPr lang="ru-RU" sz="1500" b="1" dirty="0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и оказывает услуги по водоотведению с полной очисткой сточных вод.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500" b="1" dirty="0">
              <a:solidFill>
                <a:srgbClr val="3333CC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Предприятие работает рентабельно. Ежегодная начисляемая сумма налога за счет оказываемых услуг водоснабжения и водоотведения составляет в пределах 15 % годового дохода. </a:t>
            </a:r>
            <a:r>
              <a:rPr lang="en-US" sz="1500" b="1" dirty="0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C </a:t>
            </a:r>
            <a:r>
              <a:rPr lang="kk-KZ" sz="1500" b="1" dirty="0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момента образования по</a:t>
            </a:r>
            <a:r>
              <a:rPr lang="ru-RU" sz="1500" b="1" dirty="0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2021 г. по всем видам налогов начислено </a:t>
            </a:r>
            <a:r>
              <a:rPr lang="en-US" sz="1500" b="1" dirty="0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1</a:t>
            </a:r>
            <a:r>
              <a:rPr lang="ru-RU" sz="1500" b="1" dirty="0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2,4 </a:t>
            </a:r>
            <a:r>
              <a:rPr lang="ru-RU" sz="1500" b="1" dirty="0" err="1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млрд.тенге</a:t>
            </a:r>
            <a:r>
              <a:rPr lang="ru-RU" sz="1500" b="1" dirty="0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500" b="1" dirty="0">
              <a:solidFill>
                <a:srgbClr val="3333CC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Предприятие, начиная с 2009 года, сотрудничает с Европейским банком реконструкции и развития (ЕБРР) по привлечению инвестиций в систему водоснабжения и водоотведения.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500" b="1" dirty="0">
              <a:solidFill>
                <a:srgbClr val="3333CC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За 2009-2020 гг. подписано с ЕБРР </a:t>
            </a:r>
            <a:r>
              <a:rPr lang="en-US" sz="1500" b="1" dirty="0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5</a:t>
            </a:r>
            <a:r>
              <a:rPr lang="ru-RU" sz="1500" b="1" dirty="0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договора на общую сумму </a:t>
            </a:r>
            <a:r>
              <a:rPr lang="en-US" sz="1500" b="1" dirty="0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1</a:t>
            </a:r>
            <a:r>
              <a:rPr lang="ru-RU" sz="1500" b="1" dirty="0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5,4 </a:t>
            </a:r>
            <a:r>
              <a:rPr lang="ru-RU" sz="1500" b="1" dirty="0" err="1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млрд.тенге</a:t>
            </a:r>
            <a:r>
              <a:rPr lang="ru-RU" sz="1500" b="1" dirty="0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со ставкой вознаграждения 5,5 % годовых, сроком на 13 лет, освоено полностью. Все условия кредитного договора выполняются предприятием и банком своевременно и качественно. На сегодняшний день возвращено </a:t>
            </a:r>
            <a:r>
              <a:rPr lang="ru-RU" sz="1500" b="1" dirty="0" smtClean="0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13,5  </a:t>
            </a:r>
            <a:r>
              <a:rPr lang="ru-RU" sz="1500" b="1" dirty="0" err="1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млрд.тенге</a:t>
            </a:r>
            <a:r>
              <a:rPr lang="ru-RU" sz="1500" b="1" dirty="0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.</a:t>
            </a:r>
            <a:endParaRPr lang="ru-RU" sz="1500" b="1" dirty="0">
              <a:solidFill>
                <a:srgbClr val="FF000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На основании трехстороннего договора между  Правительством РК, ЕБРР и ТОО </a:t>
            </a:r>
            <a:r>
              <a:rPr lang="ru-RU" sz="1500" b="1" dirty="0" err="1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ВРиМ</a:t>
            </a:r>
            <a:r>
              <a:rPr lang="ru-RU" sz="1500" b="1" dirty="0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» по программе «</a:t>
            </a:r>
            <a:r>
              <a:rPr lang="kk-KZ" sz="1500" b="1" dirty="0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Нұрлы-Жол</a:t>
            </a:r>
            <a:r>
              <a:rPr lang="ru-RU" sz="1500" b="1" dirty="0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» выделено Правительством РК в виде господдержки субсидий на сумму 4,6 </a:t>
            </a:r>
            <a:r>
              <a:rPr lang="ru-RU" sz="1500" b="1" dirty="0" err="1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млрд.тенге</a:t>
            </a:r>
            <a:r>
              <a:rPr lang="ru-RU" sz="15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3333CC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</a:p>
        </p:txBody>
      </p:sp>
      <p:pic>
        <p:nvPicPr>
          <p:cNvPr id="3" name="Picture 7" descr="D:\1\Лого\лого-бел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57"/>
            <a:ext cx="1181640" cy="85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D:\1\ТУРДАЛИЕВ Ж.У\Новая папка\427e9aa72082cdf4b4d2d8bf57d066a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475" y="4182"/>
            <a:ext cx="891868" cy="91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7330175" y="24469"/>
            <a:ext cx="1590600" cy="964508"/>
            <a:chOff x="7040740" y="234180"/>
            <a:chExt cx="1590600" cy="964508"/>
          </a:xfrm>
        </p:grpSpPr>
        <p:pic>
          <p:nvPicPr>
            <p:cNvPr id="7" name="Picture 3" descr="D:\1\ТУРДАЛИЕВ Ж.У\Новая папка\page1_img8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21" y="234180"/>
              <a:ext cx="685523" cy="632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D:\1\ТУРДАЛИЕВ Ж.У\Новая папка\page2_img8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0740" y="861593"/>
              <a:ext cx="1590600" cy="337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618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50374951"/>
              </p:ext>
            </p:extLst>
          </p:nvPr>
        </p:nvGraphicFramePr>
        <p:xfrm>
          <a:off x="179512" y="836712"/>
          <a:ext cx="8856983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5288" y="190381"/>
            <a:ext cx="82089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Удельный </a:t>
            </a:r>
            <a:r>
              <a:rPr lang="ru-RU" b="1" dirty="0">
                <a:solidFill>
                  <a:srgbClr val="FF0000"/>
                </a:solidFill>
                <a:latin typeface="Arial" charset="0"/>
              </a:rPr>
              <a:t>вес 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затрат на услуги подачи воды по распределительным сетям и отводу сточных вод за 1 полугодие 2022 года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charset="0"/>
              </a:rPr>
              <a:t>(млн.тенге)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2554" y="5877272"/>
            <a:ext cx="84408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FF0000"/>
                </a:solidFill>
                <a:latin typeface="Arial" charset="0"/>
              </a:rPr>
              <a:t>59,4% затрат в тарифной смете </a:t>
            </a:r>
            <a:r>
              <a:rPr lang="ru-RU" sz="1400" b="1" i="1" dirty="0">
                <a:solidFill>
                  <a:srgbClr val="FF0000"/>
                </a:solidFill>
                <a:latin typeface="Arial" charset="0"/>
              </a:rPr>
              <a:t>на услуги </a:t>
            </a:r>
            <a:r>
              <a:rPr lang="ru-RU" sz="1400" b="1" i="1" dirty="0" smtClean="0">
                <a:solidFill>
                  <a:srgbClr val="FF0000"/>
                </a:solidFill>
                <a:latin typeface="Arial" charset="0"/>
              </a:rPr>
              <a:t>водоснабжения и водоотведения за 1 полугодие 2022 года составляют налоги, восстановление основных фондов, капитальный ремонт и затраты на выплату вознаграждения и возврат основного долга</a:t>
            </a:r>
            <a:endParaRPr lang="ru-RU" sz="1400" b="1" i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43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520" y="111115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Информация по эксплуатационным затратам на 1 м</a:t>
            </a:r>
            <a:r>
              <a:rPr lang="ru-RU" sz="1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водоснабжения и водоотведения по городам Республики Казахстан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2022 год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93597760"/>
              </p:ext>
            </p:extLst>
          </p:nvPr>
        </p:nvGraphicFramePr>
        <p:xfrm>
          <a:off x="2916312" y="634335"/>
          <a:ext cx="5976664" cy="399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25839093"/>
              </p:ext>
            </p:extLst>
          </p:nvPr>
        </p:nvGraphicFramePr>
        <p:xfrm>
          <a:off x="80028" y="3807172"/>
          <a:ext cx="6156880" cy="304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467544" y="1124744"/>
            <a:ext cx="2448272" cy="100811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Шымкент занимает 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место по затратам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1 м</a:t>
            </a:r>
            <a:r>
              <a:rPr lang="ru-RU" sz="1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водоснабжения, тенге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444208" y="4725144"/>
            <a:ext cx="2078443" cy="70160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Шымкент занимает 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место по затратам 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м</a:t>
            </a:r>
            <a:r>
              <a:rPr lang="ru-RU" sz="1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водоотведения</a:t>
            </a:r>
          </a:p>
        </p:txBody>
      </p:sp>
    </p:spTree>
    <p:extLst>
      <p:ext uri="{BB962C8B-B14F-4D97-AF65-F5344CB8AC3E}">
        <p14:creationId xmlns:p14="http://schemas.microsoft.com/office/powerpoint/2010/main" val="235837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590"/>
    </mc:Choice>
    <mc:Fallback xmlns="">
      <p:transition advTm="459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251520" y="116632"/>
            <a:ext cx="85689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АНАЛИЗ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размеров начисленных сумм за услуги водоснабжения и водоотведения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на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1 человека в среднем на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1 января 2022 года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по </a:t>
            </a:r>
            <a:r>
              <a:rPr lang="ru-RU" sz="1600" b="1" dirty="0" err="1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г.Шымкент</a:t>
            </a:r>
            <a:endParaRPr lang="ru-RU" sz="1600" b="1" dirty="0">
              <a:solidFill>
                <a:srgbClr val="FF000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425919"/>
              </p:ext>
            </p:extLst>
          </p:nvPr>
        </p:nvGraphicFramePr>
        <p:xfrm>
          <a:off x="251520" y="1052735"/>
          <a:ext cx="8568952" cy="3235623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348492"/>
                <a:gridCol w="1191409"/>
                <a:gridCol w="1191409"/>
                <a:gridCol w="1191409"/>
                <a:gridCol w="1191409"/>
                <a:gridCol w="1191409"/>
                <a:gridCol w="1263415"/>
              </a:tblGrid>
              <a:tr h="12634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Границы размеров начисленных сумм, тенге в месяц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Средне годовое кол-во абонентов (семей)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Средне месячная начисленная сумма, тыс. тенге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Средне месячная начисленная сумма на 1 абонента (семью), тенге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Средне годовое кол-во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Средне месячная начисленная сумма на 1 человека, тенге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оплачивающих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08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менее 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тенге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133387</a:t>
                      </a:r>
                      <a:endParaRPr lang="ru-RU" sz="1200" b="1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170834</a:t>
                      </a:r>
                      <a:endParaRPr lang="ru-RU" sz="1200" b="1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1281</a:t>
                      </a:r>
                      <a:endParaRPr lang="ru-RU" sz="1200" b="1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795110</a:t>
                      </a:r>
                      <a:endParaRPr lang="ru-RU" sz="1200" b="1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215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76,2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838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 </a:t>
                      </a:r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500тенге  </a:t>
                      </a:r>
                      <a:r>
                        <a:rPr lang="ru-RU" sz="12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 </a:t>
                      </a:r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700 </a:t>
                      </a:r>
                      <a:r>
                        <a:rPr lang="ru-RU" sz="12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тенге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30633</a:t>
                      </a:r>
                      <a:endParaRPr lang="ru-RU" sz="1200" b="1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61570</a:t>
                      </a:r>
                      <a:endParaRPr lang="ru-RU" sz="1200" b="1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ru-RU" sz="1200" b="1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115479</a:t>
                      </a:r>
                      <a:endParaRPr lang="ru-RU" sz="1200" b="1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533</a:t>
                      </a:r>
                      <a:endParaRPr lang="ru-RU" sz="1200" b="1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11,1</a:t>
                      </a:r>
                      <a:endParaRPr lang="ru-RU" sz="1200" b="1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838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 </a:t>
                      </a:r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700тенге  </a:t>
                      </a:r>
                      <a:r>
                        <a:rPr lang="ru-RU" sz="12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 </a:t>
                      </a:r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1000 </a:t>
                      </a:r>
                      <a:r>
                        <a:rPr lang="ru-RU" sz="12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тенге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23554</a:t>
                      </a:r>
                      <a:endParaRPr lang="ru-RU" sz="1200" b="1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53449</a:t>
                      </a:r>
                      <a:endParaRPr lang="ru-RU" sz="1200" b="1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2269</a:t>
                      </a:r>
                      <a:endParaRPr lang="ru-RU" sz="1200" b="1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71477</a:t>
                      </a:r>
                      <a:endParaRPr lang="ru-RU" sz="1200" b="1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748</a:t>
                      </a:r>
                      <a:endParaRPr lang="ru-RU" sz="1200" b="1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6,9</a:t>
                      </a:r>
                      <a:endParaRPr lang="ru-RU" sz="1200" b="1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08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свыше </a:t>
                      </a:r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1000 </a:t>
                      </a:r>
                      <a:r>
                        <a:rPr lang="ru-RU" sz="12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тенге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25207</a:t>
                      </a:r>
                      <a:endParaRPr lang="ru-RU" sz="1200" b="1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86526</a:t>
                      </a:r>
                      <a:endParaRPr lang="ru-RU" sz="1200" b="1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3433</a:t>
                      </a:r>
                      <a:endParaRPr lang="ru-RU" sz="1200" b="1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60844</a:t>
                      </a:r>
                      <a:endParaRPr lang="ru-RU" sz="1200" b="1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1422</a:t>
                      </a:r>
                      <a:endParaRPr lang="ru-RU" sz="1200" b="1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5,8</a:t>
                      </a:r>
                      <a:endParaRPr lang="ru-RU" sz="1200" b="1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08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212781</a:t>
                      </a:r>
                      <a:endParaRPr lang="ru-RU" sz="1200" b="1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372379</a:t>
                      </a:r>
                      <a:endParaRPr lang="ru-RU" sz="1200" b="1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1750</a:t>
                      </a:r>
                      <a:endParaRPr lang="ru-RU" sz="1200" b="1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1042910</a:t>
                      </a:r>
                      <a:endParaRPr lang="ru-RU" sz="1200" b="1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357</a:t>
                      </a:r>
                      <a:endParaRPr lang="ru-RU" sz="1200" b="1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371279"/>
              </p:ext>
            </p:extLst>
          </p:nvPr>
        </p:nvGraphicFramePr>
        <p:xfrm>
          <a:off x="251520" y="4695886"/>
          <a:ext cx="4219003" cy="2017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трелка влево 4"/>
          <p:cNvSpPr/>
          <p:nvPr/>
        </p:nvSpPr>
        <p:spPr>
          <a:xfrm>
            <a:off x="4599780" y="4653136"/>
            <a:ext cx="4249614" cy="2026166"/>
          </a:xfrm>
          <a:prstGeom prst="leftArrow">
            <a:avLst>
              <a:gd name="adj1" fmla="val 83214"/>
              <a:gd name="adj2" fmla="val 605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5574753" y="5013176"/>
            <a:ext cx="3313113" cy="156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ru-RU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7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6</a:t>
            </a:r>
            <a:r>
              <a:rPr lang="en-US" altLang="ru-RU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,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2% </a:t>
            </a:r>
            <a:r>
              <a:rPr lang="ru-RU" altLang="ru-RU" sz="1050" b="1" dirty="0">
                <a:solidFill>
                  <a:srgbClr val="FF0000"/>
                </a:solidFill>
                <a:latin typeface="Arial" charset="0"/>
                <a:cs typeface="Arial" charset="0"/>
              </a:rPr>
              <a:t>всех потребителей фактически </a:t>
            </a:r>
            <a:r>
              <a:rPr lang="ru-RU" altLang="ru-RU" sz="105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оплачивают</a:t>
            </a:r>
            <a:r>
              <a:rPr lang="ru-RU" altLang="ru-RU" sz="105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050" b="1" dirty="0">
                <a:solidFill>
                  <a:srgbClr val="000099"/>
                </a:solidFill>
                <a:latin typeface="Arial" charset="0"/>
                <a:cs typeface="Arial" charset="0"/>
              </a:rPr>
              <a:t>за услуги водоснабжения и водоотведения на одного человека по </a:t>
            </a:r>
            <a:r>
              <a:rPr lang="ru-RU" altLang="ru-RU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215</a:t>
            </a:r>
            <a:r>
              <a:rPr lang="ru-RU" altLang="ru-RU" sz="1050" b="1" dirty="0">
                <a:solidFill>
                  <a:srgbClr val="000099"/>
                </a:solidFill>
                <a:latin typeface="Arial" charset="0"/>
                <a:cs typeface="Arial" charset="0"/>
              </a:rPr>
              <a:t> тенге в месяц, что является очень низким показателем по республике. </a:t>
            </a:r>
            <a:r>
              <a:rPr lang="ru-RU" altLang="ru-RU" sz="11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Это  составляет </a:t>
            </a:r>
            <a:r>
              <a:rPr lang="ru-RU" altLang="ru-RU" sz="14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0,</a:t>
            </a:r>
            <a:r>
              <a:rPr lang="en-US" altLang="ru-RU" sz="14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15</a:t>
            </a:r>
            <a:r>
              <a:rPr lang="ru-RU" altLang="ru-RU" sz="14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 % </a:t>
            </a:r>
            <a:r>
              <a:rPr lang="ru-RU" altLang="ru-RU" sz="11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от среднедушевого номинального денежного дохода населения</a:t>
            </a:r>
            <a:endParaRPr lang="ru-RU" altLang="ru-RU" sz="1050" b="1" u="sng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just"/>
            <a:endParaRPr lang="ru-RU" altLang="ru-RU" sz="1050" b="1" u="sng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753" y="221739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itchFamily="34" charset="-128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Meiryo UI" pitchFamily="34" charset="-128"/>
                <a:cs typeface="Arial" panose="020B0604020202020204" pitchFamily="34" charset="0"/>
              </a:rPr>
              <a:t>Сравнение уровней тарифов на услуги водоснабжения и водоотведения в областных центрах и некоторых других городах РК,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itchFamily="34" charset="-128"/>
                <a:cs typeface="Arial" panose="020B0604020202020204" pitchFamily="34" charset="0"/>
              </a:rPr>
              <a:t>01.01.2022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Meiryo UI" pitchFamily="34" charset="-128"/>
                <a:cs typeface="Arial" panose="020B0604020202020204" pitchFamily="34" charset="0"/>
              </a:rPr>
              <a:t>год</a:t>
            </a:r>
          </a:p>
          <a:p>
            <a:pPr algn="ctr" fontAlgn="b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Meiryo UI" pitchFamily="34" charset="-128"/>
                <a:cs typeface="Arial" panose="020B0604020202020204" pitchFamily="34" charset="0"/>
              </a:rPr>
              <a:t> тенге/метр</a:t>
            </a:r>
            <a:r>
              <a:rPr lang="ru-RU" sz="1600" b="1" baseline="30000" dirty="0">
                <a:solidFill>
                  <a:srgbClr val="FF0000"/>
                </a:solidFill>
                <a:latin typeface="Arial" panose="020B0604020202020204" pitchFamily="34" charset="0"/>
                <a:ea typeface="Meiryo UI" pitchFamily="34" charset="-128"/>
                <a:cs typeface="Arial" panose="020B0604020202020204" pitchFamily="34" charset="0"/>
              </a:rPr>
              <a:t>3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Meiryo UI" pitchFamily="34" charset="-128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itchFamily="34" charset="-128"/>
                <a:cs typeface="Arial" panose="020B0604020202020204" pitchFamily="34" charset="0"/>
              </a:rPr>
              <a:t>без НДС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ea typeface="Meiryo UI" pitchFamily="34" charset="-128"/>
              <a:cs typeface="Arial" panose="020B0604020202020204" pitchFamily="34" charset="0"/>
            </a:endParaRPr>
          </a:p>
          <a:p>
            <a:pPr algn="ctr" fontAlgn="b"/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ea typeface="Meiryo UI" pitchFamily="34" charset="-128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9872" y="1412776"/>
            <a:ext cx="306385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Население </a:t>
            </a:r>
            <a:r>
              <a:rPr lang="ru-RU" sz="1800" b="1" dirty="0" smtClean="0">
                <a:solidFill>
                  <a:srgbClr val="FF000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– 6 место</a:t>
            </a:r>
            <a:endParaRPr lang="ru-RU" sz="1800" b="1" dirty="0">
              <a:solidFill>
                <a:srgbClr val="FF0000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52794921"/>
              </p:ext>
            </p:extLst>
          </p:nvPr>
        </p:nvGraphicFramePr>
        <p:xfrm>
          <a:off x="323528" y="1581071"/>
          <a:ext cx="8352928" cy="4923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322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95" name="Rectangle 2"/>
          <p:cNvSpPr>
            <a:spLocks noChangeArrowheads="1"/>
          </p:cNvSpPr>
          <p:nvPr/>
        </p:nvSpPr>
        <p:spPr bwMode="auto">
          <a:xfrm>
            <a:off x="218728" y="188640"/>
            <a:ext cx="871296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1600" b="1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Анализ о среднемесячной заработной плате работников </a:t>
            </a:r>
          </a:p>
          <a:p>
            <a:pPr algn="ctr"/>
            <a:r>
              <a:rPr lang="ru-RU" sz="1600" b="1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ТОО «Водные ресурсы-Маркетинг», Республика Казахстан, </a:t>
            </a:r>
            <a:r>
              <a:rPr lang="ru-RU" sz="1600" b="1" dirty="0" err="1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г.Шымкент</a:t>
            </a:r>
            <a:endParaRPr lang="ru-RU" altLang="ru-RU" sz="1600" b="1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graphicFrame>
        <p:nvGraphicFramePr>
          <p:cNvPr id="9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302441"/>
              </p:ext>
            </p:extLst>
          </p:nvPr>
        </p:nvGraphicFramePr>
        <p:xfrm>
          <a:off x="4562170" y="1052736"/>
          <a:ext cx="4696604" cy="388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365500" y="908720"/>
            <a:ext cx="26223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Заработная плата работников ТОО «Водные ресурсы-Маркетинг»  (тенге)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294711948"/>
              </p:ext>
            </p:extLst>
          </p:nvPr>
        </p:nvGraphicFramePr>
        <p:xfrm>
          <a:off x="68785" y="1370385"/>
          <a:ext cx="5295303" cy="3354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93468" y="4941168"/>
            <a:ext cx="8763487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050" b="1" dirty="0">
                <a:latin typeface="Arial" pitchFamily="34" charset="0"/>
                <a:cs typeface="Arial" pitchFamily="34" charset="0"/>
              </a:rPr>
              <a:t>В соответствии с </a:t>
            </a:r>
            <a:r>
              <a:rPr lang="ru-RU" sz="1050" b="1" dirty="0" smtClean="0">
                <a:latin typeface="Arial" pitchFamily="34" charset="0"/>
                <a:cs typeface="Arial" pitchFamily="34" charset="0"/>
              </a:rPr>
              <a:t>«Методикой </a:t>
            </a:r>
            <a:r>
              <a:rPr lang="ru-RU" sz="1050" b="1" dirty="0">
                <a:latin typeface="Arial" pitchFamily="34" charset="0"/>
                <a:cs typeface="Arial" pitchFamily="34" charset="0"/>
              </a:rPr>
              <a:t>нормативы численности персонала организаций, обслуживающих системы водоснабжения и водоотведения«, утвержденной приказом </a:t>
            </a:r>
            <a:r>
              <a:rPr lang="ru-RU" sz="1050" b="1" dirty="0" smtClean="0">
                <a:latin typeface="Arial" pitchFamily="34" charset="0"/>
                <a:cs typeface="Arial" pitchFamily="34" charset="0"/>
              </a:rPr>
              <a:t>ассоциации «Казахстан </a:t>
            </a:r>
            <a:r>
              <a:rPr lang="ru-RU" sz="1050" b="1" dirty="0">
                <a:latin typeface="Arial" pitchFamily="34" charset="0"/>
                <a:cs typeface="Arial" pitchFamily="34" charset="0"/>
              </a:rPr>
              <a:t>Су </a:t>
            </a:r>
            <a:r>
              <a:rPr lang="ru-RU" sz="1050" b="1" dirty="0" err="1" smtClean="0">
                <a:latin typeface="Arial" pitchFamily="34" charset="0"/>
                <a:cs typeface="Arial" pitchFamily="34" charset="0"/>
              </a:rPr>
              <a:t>Арнасы</a:t>
            </a:r>
            <a:r>
              <a:rPr lang="ru-RU" sz="1050" b="1" dirty="0" smtClean="0">
                <a:latin typeface="Arial" pitchFamily="34" charset="0"/>
                <a:cs typeface="Arial" pitchFamily="34" charset="0"/>
              </a:rPr>
              <a:t>», </a:t>
            </a:r>
            <a:r>
              <a:rPr lang="ru-RU" sz="1050" b="1" dirty="0">
                <a:latin typeface="Arial" pitchFamily="34" charset="0"/>
                <a:cs typeface="Arial" pitchFamily="34" charset="0"/>
              </a:rPr>
              <a:t>с учетом фактически имеющихся основных средств должно быть 1315 сотрудников, в учреждении занято 1034 человека: из них 193 человека работают в штатных единицах, а остальные-в </a:t>
            </a:r>
            <a:r>
              <a:rPr lang="ru-RU" sz="1050" b="1" dirty="0" err="1">
                <a:latin typeface="Arial" pitchFamily="34" charset="0"/>
                <a:cs typeface="Arial" pitchFamily="34" charset="0"/>
              </a:rPr>
              <a:t>аутсорсинговых</a:t>
            </a:r>
            <a:r>
              <a:rPr lang="ru-RU" sz="1050" b="1" dirty="0">
                <a:latin typeface="Arial" pitchFamily="34" charset="0"/>
                <a:cs typeface="Arial" pitchFamily="34" charset="0"/>
              </a:rPr>
              <a:t> учреждениях</a:t>
            </a:r>
            <a:r>
              <a:rPr lang="ru-RU" sz="1050" b="1" dirty="0" smtClean="0">
                <a:solidFill>
                  <a:srgbClr val="202124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05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05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5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соответствии с Особым порядком формирования затрат, применяемом при утверждении тарифов (цен, ставок сборов) на регулируемые услуги (товары, работы) субъектов естественных монополий, утвержденный приказом Агентства РК по регулированию естественных монополий от 25.04.2013 г. №130-ОД предусмотрена выплата среднемесячной заработной платы работникам водоканалов на уровне среднемесячной заработной платы, сложившейся в регионе.</a:t>
            </a:r>
            <a:endParaRPr lang="ru-RU" sz="105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07579" y="908720"/>
            <a:ext cx="28438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Средний размер заработной платы </a:t>
            </a:r>
            <a:r>
              <a:rPr lang="kk-KZ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РК за 1 квартал 2022 </a:t>
            </a:r>
            <a:r>
              <a:rPr lang="kk-KZ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года (тенге)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94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87" y="608009"/>
            <a:ext cx="1629549" cy="67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5663538" y="1414939"/>
            <a:ext cx="3187428" cy="1005949"/>
            <a:chOff x="5399192" y="1093650"/>
            <a:chExt cx="3187428" cy="754461"/>
          </a:xfrm>
        </p:grpSpPr>
        <p:pic>
          <p:nvPicPr>
            <p:cNvPr id="7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9192" y="1093650"/>
              <a:ext cx="792088" cy="685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250596" y="1155614"/>
              <a:ext cx="2336024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rgbClr val="0000FF"/>
                  </a:solidFill>
                  <a:latin typeface="Times New Roman" pitchFamily="18" charset="0"/>
                </a:rPr>
                <a:t>СМС рассылка</a:t>
              </a:r>
              <a:endParaRPr lang="ru-RU" sz="2400" b="1" dirty="0">
                <a:solidFill>
                  <a:srgbClr val="0000FF"/>
                </a:solidFill>
                <a:latin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 smtClean="0">
                  <a:solidFill>
                    <a:srgbClr val="0000FF"/>
                  </a:solidFill>
                  <a:latin typeface="Times New Roman" pitchFamily="18" charset="0"/>
                </a:rPr>
                <a:t>Дебиторская  задолженность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 smtClean="0">
                  <a:solidFill>
                    <a:srgbClr val="0000FF"/>
                  </a:solidFill>
                  <a:latin typeface="Times New Roman" pitchFamily="18" charset="0"/>
                </a:rPr>
                <a:t>Срок поверки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 smtClean="0">
                  <a:solidFill>
                    <a:srgbClr val="0000FF"/>
                  </a:solidFill>
                  <a:latin typeface="Times New Roman" pitchFamily="18" charset="0"/>
                </a:rPr>
                <a:t>Аварийное отключение</a:t>
              </a:r>
              <a:endParaRPr lang="ru-RU" sz="1100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016856" y="3284984"/>
            <a:ext cx="2785927" cy="923330"/>
            <a:chOff x="5012803" y="3406139"/>
            <a:chExt cx="2785927" cy="692497"/>
          </a:xfrm>
        </p:grpSpPr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803" y="3500240"/>
              <a:ext cx="667855" cy="529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664812" y="3406139"/>
              <a:ext cx="2133918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</a:rPr>
                <a:t>WhatsApp</a:t>
              </a:r>
              <a:endParaRPr lang="ru-RU" sz="2400" b="1" dirty="0" smtClean="0">
                <a:solidFill>
                  <a:srgbClr val="0000FF"/>
                </a:solidFill>
                <a:latin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 smtClean="0">
                  <a:solidFill>
                    <a:srgbClr val="0000FF"/>
                  </a:solidFill>
                  <a:latin typeface="Times New Roman" pitchFamily="18" charset="0"/>
                </a:rPr>
                <a:t>Любая информация касающееся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 smtClean="0">
                  <a:solidFill>
                    <a:srgbClr val="0000FF"/>
                  </a:solidFill>
                  <a:latin typeface="Times New Roman" pitchFamily="18" charset="0"/>
                </a:rPr>
                <a:t>водоснабжения и водоотведения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 smtClean="0">
                  <a:solidFill>
                    <a:srgbClr val="0000FF"/>
                  </a:solidFill>
                  <a:latin typeface="Times New Roman" pitchFamily="18" charset="0"/>
                </a:rPr>
                <a:t>(жалобы, обращения и т.д.)  </a:t>
              </a:r>
              <a:endParaRPr lang="ru-RU" sz="1400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8970" y="2343797"/>
            <a:ext cx="3263943" cy="183836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522990" y="2420888"/>
            <a:ext cx="2213751" cy="923330"/>
            <a:chOff x="5741871" y="1935105"/>
            <a:chExt cx="2213754" cy="692497"/>
          </a:xfrm>
        </p:grpSpPr>
        <p:sp>
          <p:nvSpPr>
            <p:cNvPr id="14" name="TextBox 13"/>
            <p:cNvSpPr txBox="1"/>
            <p:nvPr/>
          </p:nvSpPr>
          <p:spPr>
            <a:xfrm>
              <a:off x="6396606" y="1935105"/>
              <a:ext cx="1559019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rgbClr val="0000FF"/>
                  </a:solidFill>
                  <a:latin typeface="Times New Roman" pitchFamily="18" charset="0"/>
                </a:rPr>
                <a:t>Веб - сайт</a:t>
              </a:r>
              <a:endParaRPr lang="ru-RU" sz="2400" b="1" dirty="0">
                <a:solidFill>
                  <a:srgbClr val="0000FF"/>
                </a:solidFill>
                <a:latin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 smtClean="0">
                  <a:solidFill>
                    <a:srgbClr val="0000FF"/>
                  </a:solidFill>
                  <a:latin typeface="Times New Roman" pitchFamily="18" charset="0"/>
                </a:rPr>
                <a:t>Обратная связь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 smtClean="0">
                  <a:solidFill>
                    <a:srgbClr val="0000FF"/>
                  </a:solidFill>
                  <a:latin typeface="Times New Roman" pitchFamily="18" charset="0"/>
                </a:rPr>
                <a:t>Новости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 smtClean="0">
                  <a:solidFill>
                    <a:srgbClr val="0000FF"/>
                  </a:solidFill>
                  <a:latin typeface="Times New Roman" pitchFamily="18" charset="0"/>
                </a:rPr>
                <a:t>Личный кабинет</a:t>
              </a:r>
              <a:endParaRPr lang="ru-RU" sz="1100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871" y="2010626"/>
              <a:ext cx="581248" cy="475291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899592" y="2780928"/>
            <a:ext cx="2577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cap="all" dirty="0" err="1" smtClean="0">
                <a:solidFill>
                  <a:srgbClr val="0000FF"/>
                </a:solidFill>
                <a:latin typeface="Times New Roman" pitchFamily="18" charset="0"/>
              </a:rPr>
              <a:t>потребителИ</a:t>
            </a:r>
            <a:endParaRPr lang="ru-RU" sz="2400" b="1" cap="all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580112" y="4221088"/>
            <a:ext cx="3595046" cy="769441"/>
            <a:chOff x="5093735" y="3516580"/>
            <a:chExt cx="3595046" cy="577081"/>
          </a:xfrm>
        </p:grpSpPr>
        <p:sp>
          <p:nvSpPr>
            <p:cNvPr id="18" name="TextBox 17"/>
            <p:cNvSpPr txBox="1"/>
            <p:nvPr/>
          </p:nvSpPr>
          <p:spPr>
            <a:xfrm>
              <a:off x="5773816" y="3516580"/>
              <a:ext cx="2914965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rgbClr val="0000FF"/>
                  </a:solidFill>
                  <a:latin typeface="Times New Roman" pitchFamily="18" charset="0"/>
                </a:rPr>
                <a:t>Электронная почта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 smtClean="0">
                  <a:solidFill>
                    <a:srgbClr val="0000FF"/>
                  </a:solidFill>
                  <a:latin typeface="Times New Roman" pitchFamily="18" charset="0"/>
                </a:rPr>
                <a:t>- Рассылка платежных документов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 smtClean="0">
                  <a:solidFill>
                    <a:srgbClr val="0000FF"/>
                  </a:solidFill>
                  <a:latin typeface="Times New Roman" pitchFamily="18" charset="0"/>
                </a:rPr>
                <a:t>- Получение тех условий</a:t>
              </a:r>
              <a:endParaRPr lang="ru-RU" sz="1400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pic>
          <p:nvPicPr>
            <p:cNvPr id="19" name="Picture 2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87"/>
            <a:stretch/>
          </p:blipFill>
          <p:spPr bwMode="auto">
            <a:xfrm>
              <a:off x="5093735" y="3589392"/>
              <a:ext cx="704150" cy="461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AutoShape 27" descr="blob:https://web.whatsapp.com/a9718e77-c5ba-42f3-94c6-b1061076b907"/>
          <p:cNvSpPr>
            <a:spLocks noChangeAspect="1" noChangeArrowheads="1"/>
          </p:cNvSpPr>
          <p:nvPr/>
        </p:nvSpPr>
        <p:spPr bwMode="auto">
          <a:xfrm>
            <a:off x="155575" y="188653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21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57" y="1391346"/>
            <a:ext cx="1827744" cy="126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4947871" y="5013176"/>
            <a:ext cx="4162877" cy="923331"/>
            <a:chOff x="3419872" y="4123209"/>
            <a:chExt cx="4162877" cy="692497"/>
          </a:xfrm>
        </p:grpSpPr>
        <p:sp>
          <p:nvSpPr>
            <p:cNvPr id="23" name="TextBox 22"/>
            <p:cNvSpPr txBox="1"/>
            <p:nvPr/>
          </p:nvSpPr>
          <p:spPr>
            <a:xfrm>
              <a:off x="4189256" y="4123209"/>
              <a:ext cx="339349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rgbClr val="0000FF"/>
                  </a:solidFill>
                  <a:latin typeface="Times New Roman" pitchFamily="18" charset="0"/>
                </a:rPr>
                <a:t>Контролер - инспектор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 smtClean="0">
                  <a:solidFill>
                    <a:srgbClr val="0000FF"/>
                  </a:solidFill>
                  <a:latin typeface="Times New Roman" pitchFamily="18" charset="0"/>
                </a:rPr>
                <a:t>снятие </a:t>
              </a:r>
              <a:r>
                <a:rPr lang="ru-RU" sz="1000" b="1" dirty="0">
                  <a:solidFill>
                    <a:srgbClr val="0000FF"/>
                  </a:solidFill>
                  <a:latin typeface="Times New Roman" pitchFamily="18" charset="0"/>
                </a:rPr>
                <a:t>показаний </a:t>
              </a:r>
              <a:r>
                <a:rPr lang="ru-RU" sz="1000" b="1" dirty="0" smtClean="0">
                  <a:solidFill>
                    <a:srgbClr val="0000FF"/>
                  </a:solidFill>
                  <a:latin typeface="Times New Roman" pitchFamily="18" charset="0"/>
                </a:rPr>
                <a:t>с приборов  учета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 smtClean="0">
                  <a:solidFill>
                    <a:srgbClr val="0000FF"/>
                  </a:solidFill>
                  <a:latin typeface="Times New Roman" pitchFamily="18" charset="0"/>
                </a:rPr>
                <a:t>с </a:t>
              </a:r>
              <a:r>
                <a:rPr lang="ru-RU" sz="1000" b="1" dirty="0">
                  <a:solidFill>
                    <a:srgbClr val="0000FF"/>
                  </a:solidFill>
                  <a:latin typeface="Times New Roman" pitchFamily="18" charset="0"/>
                </a:rPr>
                <a:t>помощью планшетов, </a:t>
              </a:r>
              <a:r>
                <a:rPr lang="ru-RU" sz="1000" b="1" dirty="0" smtClean="0">
                  <a:solidFill>
                    <a:srgbClr val="0000FF"/>
                  </a:solidFill>
                  <a:latin typeface="Times New Roman" pitchFamily="18" charset="0"/>
                </a:rPr>
                <a:t>данные </a:t>
              </a:r>
              <a:r>
                <a:rPr lang="ru-RU" sz="1000" b="1" dirty="0">
                  <a:solidFill>
                    <a:srgbClr val="0000FF"/>
                  </a:solidFill>
                  <a:latin typeface="Times New Roman" pitchFamily="18" charset="0"/>
                </a:rPr>
                <a:t>автоматически </a:t>
              </a:r>
              <a:endParaRPr lang="ru-RU" sz="1000" b="1" dirty="0" smtClean="0">
                <a:solidFill>
                  <a:srgbClr val="0000FF"/>
                </a:solidFill>
                <a:latin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 smtClean="0">
                  <a:solidFill>
                    <a:srgbClr val="0000FF"/>
                  </a:solidFill>
                  <a:latin typeface="Times New Roman" pitchFamily="18" charset="0"/>
                </a:rPr>
                <a:t>попадают </a:t>
              </a:r>
              <a:r>
                <a:rPr lang="ru-RU" sz="1000" b="1" dirty="0">
                  <a:solidFill>
                    <a:srgbClr val="0000FF"/>
                  </a:solidFill>
                  <a:latin typeface="Times New Roman" pitchFamily="18" charset="0"/>
                </a:rPr>
                <a:t>в базу данных</a:t>
              </a:r>
              <a:endParaRPr lang="ru-RU" sz="1100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pic>
          <p:nvPicPr>
            <p:cNvPr id="24" name="Picture 2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4168986"/>
              <a:ext cx="804176" cy="602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6117932" y="801929"/>
            <a:ext cx="188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</a:rPr>
              <a:t>Передача показаний в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</a:rPr>
              <a:t>автоматическом режиме</a:t>
            </a:r>
            <a:endParaRPr lang="ru-RU" sz="1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5112455" y="617523"/>
            <a:ext cx="924943" cy="870307"/>
            <a:chOff x="1091983" y="4438977"/>
            <a:chExt cx="709775" cy="500886"/>
          </a:xfrm>
        </p:grpSpPr>
        <p:pic>
          <p:nvPicPr>
            <p:cNvPr id="27" name="Picture 31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5" r="6040" b="10667"/>
            <a:stretch/>
          </p:blipFill>
          <p:spPr bwMode="auto">
            <a:xfrm>
              <a:off x="1091983" y="4500768"/>
              <a:ext cx="582597" cy="439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555449" y="4474007"/>
              <a:ext cx="281339" cy="21127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9" name="Прямая соединительная линия 28"/>
          <p:cNvCxnSpPr/>
          <p:nvPr/>
        </p:nvCxnSpPr>
        <p:spPr>
          <a:xfrm>
            <a:off x="5261479" y="1508632"/>
            <a:ext cx="28389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970948" y="2420888"/>
            <a:ext cx="233485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000999" y="3356992"/>
            <a:ext cx="26187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350773" y="4221088"/>
            <a:ext cx="231452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297538" y="5013176"/>
            <a:ext cx="339777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07983" y="3284984"/>
            <a:ext cx="3903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</a:rPr>
              <a:t>По разработанному плану цифровизации налажена электронная связь с абонентами (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</a:rPr>
              <a:t>SMS,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</a:rPr>
              <a:t>WhatsApp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</a:rPr>
              <a:t>, e-mail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kk-KZ" sz="14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6414" y="3968477"/>
            <a:ext cx="486165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300" b="1" dirty="0" smtClean="0">
                <a:solidFill>
                  <a:srgbClr val="0000FF"/>
                </a:solidFill>
                <a:latin typeface="Times New Roman" pitchFamily="18" charset="0"/>
              </a:rPr>
              <a:t>с физическими лицами </a:t>
            </a:r>
            <a:r>
              <a:rPr lang="kk-KZ" sz="1300" b="1" dirty="0">
                <a:solidFill>
                  <a:srgbClr val="C00000"/>
                </a:solidFill>
                <a:latin typeface="Times New Roman" pitchFamily="18" charset="0"/>
              </a:rPr>
              <a:t>233721 </a:t>
            </a:r>
            <a:r>
              <a:rPr lang="ru-RU" sz="1300" b="1" dirty="0" smtClean="0">
                <a:solidFill>
                  <a:srgbClr val="0000FF"/>
                </a:solidFill>
                <a:latin typeface="Times New Roman" pitchFamily="18" charset="0"/>
              </a:rPr>
              <a:t>абонентов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300" b="1" dirty="0" smtClean="0">
                <a:solidFill>
                  <a:srgbClr val="0000FF"/>
                </a:solidFill>
                <a:latin typeface="Times New Roman" pitchFamily="18" charset="0"/>
              </a:rPr>
              <a:t>с юридическими лицами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</a:rPr>
              <a:t>7</a:t>
            </a:r>
            <a:r>
              <a:rPr lang="en-US" sz="1300" b="1" dirty="0" smtClean="0">
                <a:solidFill>
                  <a:srgbClr val="C00000"/>
                </a:solidFill>
                <a:latin typeface="Times New Roman" pitchFamily="18" charset="0"/>
              </a:rPr>
              <a:t>4</a:t>
            </a:r>
            <a:r>
              <a:rPr lang="kk-KZ" sz="1300" b="1" dirty="0" smtClean="0">
                <a:solidFill>
                  <a:srgbClr val="C00000"/>
                </a:solidFill>
                <a:latin typeface="Times New Roman" pitchFamily="18" charset="0"/>
              </a:rPr>
              <a:t>47</a:t>
            </a:r>
            <a:r>
              <a:rPr lang="ru-RU" sz="13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ru-RU" sz="1300" b="1" dirty="0" smtClean="0">
                <a:solidFill>
                  <a:srgbClr val="0000FF"/>
                </a:solidFill>
                <a:latin typeface="Times New Roman" pitchFamily="18" charset="0"/>
              </a:rPr>
              <a:t>абонентов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00FF"/>
                </a:solidFill>
                <a:latin typeface="Times New Roman" pitchFamily="18" charset="0"/>
              </a:rPr>
              <a:t>Внедрена система электронной связи посредством чат-бота Телеграмм,  которые имеют функции: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00FF"/>
                </a:solidFill>
                <a:latin typeface="Times New Roman" pitchFamily="18" charset="0"/>
              </a:rPr>
              <a:t>-передача показаний приборов учета воды;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00FF"/>
                </a:solidFill>
                <a:latin typeface="Times New Roman" pitchFamily="18" charset="0"/>
              </a:rPr>
              <a:t>-предоставление электронной формы платежных документов;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00FF"/>
                </a:solidFill>
                <a:latin typeface="Times New Roman" pitchFamily="18" charset="0"/>
              </a:rPr>
              <a:t>-проведение онлайн-оплаты за услуги водоснабжения и водоотведения и др.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ru-RU" sz="1300" b="1" dirty="0" smtClean="0">
                <a:solidFill>
                  <a:srgbClr val="3333CC"/>
                </a:solidFill>
                <a:latin typeface="Times New Roman" pitchFamily="18" charset="0"/>
              </a:rPr>
              <a:t>Чат-ботом </a:t>
            </a:r>
            <a:r>
              <a:rPr lang="ru-RU" sz="1300" b="1" dirty="0">
                <a:solidFill>
                  <a:srgbClr val="3333CC"/>
                </a:solidFill>
                <a:latin typeface="Times New Roman" pitchFamily="18" charset="0"/>
              </a:rPr>
              <a:t>Телеграмм </a:t>
            </a:r>
            <a:r>
              <a:rPr lang="ru-RU" sz="1300" b="1" dirty="0" smtClean="0">
                <a:solidFill>
                  <a:srgbClr val="3333CC"/>
                </a:solidFill>
                <a:latin typeface="Times New Roman" pitchFamily="18" charset="0"/>
              </a:rPr>
              <a:t>пользуется</a:t>
            </a: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</a:rPr>
              <a:t> 150,4 тыс. абонентов.</a:t>
            </a:r>
            <a:endParaRPr lang="ru-RU" sz="13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6697" y="179349"/>
            <a:ext cx="7632365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54864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22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9728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8988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66420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965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22860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2587752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fontAlgn="base">
              <a:buClr>
                <a:srgbClr val="70AD47">
                  <a:lumMod val="75000"/>
                </a:srgbClr>
              </a:buClr>
            </a:pPr>
            <a:r>
              <a:rPr lang="ru-RU" sz="1700" dirty="0">
                <a:solidFill>
                  <a:srgbClr val="3333CC"/>
                </a:solidFill>
              </a:rPr>
              <a:t>Мероприятия по цифровизации связи с потребителями</a:t>
            </a:r>
          </a:p>
        </p:txBody>
      </p:sp>
      <p:pic>
        <p:nvPicPr>
          <p:cNvPr id="37" name="Picture 2" descr="D:\2\Лого\Лого-ВРМ-вектор-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3" y="191069"/>
            <a:ext cx="846407" cy="58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2787" y="5949280"/>
            <a:ext cx="8562934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В настоящее время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</a:rPr>
              <a:t>89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% оплаты за услуги водоснабжения и водоотведения производится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посредством приложения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</a:rPr>
              <a:t>Kaspi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-банка, ведется работа по достижению 100%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</a:rPr>
              <a:t>оплаты.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За счет запуска чат-бота снижается посещаемость абонентами офиса ТОО «Водные ресурсы - Маркетинг» на 70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</a:rPr>
              <a:t>%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50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61840" y="130450"/>
            <a:ext cx="8730640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2550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600" b="1" dirty="0">
                <a:latin typeface="Arial" pitchFamily="34" charset="0"/>
                <a:ea typeface="Times New Roman"/>
                <a:cs typeface="Arial" pitchFamily="34" charset="0"/>
              </a:rPr>
              <a:t> Компания тесно сотрудничает с общественностью через средства массовой информации. В соответствии с" Медиа-планом " в республиканских, областных и городских газетах опубликовано более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61</a:t>
            </a:r>
            <a:r>
              <a:rPr lang="ru-RU" sz="1600" b="1" dirty="0">
                <a:latin typeface="Arial" pitchFamily="34" charset="0"/>
                <a:ea typeface="Times New Roman"/>
                <a:cs typeface="Arial" pitchFamily="34" charset="0"/>
              </a:rPr>
              <a:t> статьи о работе компании. На телеканалах Хабар, Казахстан, </a:t>
            </a:r>
            <a:r>
              <a:rPr lang="ru-RU" sz="1600" b="1" dirty="0" err="1">
                <a:latin typeface="Arial" pitchFamily="34" charset="0"/>
                <a:ea typeface="Times New Roman"/>
                <a:cs typeface="Arial" pitchFamily="34" charset="0"/>
              </a:rPr>
              <a:t>Отрар</a:t>
            </a:r>
            <a:r>
              <a:rPr lang="ru-RU" sz="1600" b="1" dirty="0">
                <a:latin typeface="Arial" pitchFamily="34" charset="0"/>
                <a:ea typeface="Times New Roman"/>
                <a:cs typeface="Arial" pitchFamily="34" charset="0"/>
              </a:rPr>
              <a:t>, Евразия было продемонстрировано более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21</a:t>
            </a:r>
            <a:r>
              <a:rPr lang="ru-RU" sz="1600" b="1" dirty="0">
                <a:latin typeface="Arial" pitchFamily="34" charset="0"/>
                <a:ea typeface="Times New Roman"/>
                <a:cs typeface="Arial" pitchFamily="34" charset="0"/>
              </a:rPr>
              <a:t> видеосюжета о проблемных вопросах водопроводно-канализационного хозяйства города. Ежеквартально проводятся пресс-туры с представителями общественных организаций, домовых и уличных комитетов и СМИ.</a:t>
            </a:r>
          </a:p>
        </p:txBody>
      </p:sp>
      <p:pic>
        <p:nvPicPr>
          <p:cNvPr id="3" name="Picture 2" descr="\\192.168.14.35\сми 2020 (статьи)\2022\фото июль 22\фото отчет\30.03.2022  ҮЙ КОМИТЕТІ ТӨРАҒАЛАРЫ SMART-MAMAN ОҚУ ОРТАЛЫҒЫНА САЯХАТ ЖАСАДЫ\DSC_11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90" y="4542319"/>
            <a:ext cx="3600450" cy="215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92.168.14.35\сми 2020 (статьи)\2022\фото июль 22\фото отчет\22.06.2022 ДОМКОМОВ И УЛИЧКОМОВ ПОЗНАКОМИЛИ С РАБОТОЙ ТОО «ВОДНЫЕ РЕСУРСЫ-МАРКЕТИНГ»\DSC_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276873"/>
            <a:ext cx="3600449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\\192.168.14.35\сми 2020 (статьи)\2022\фото июль 22\фото отчет\22.06.2022 ДОМКОМОВ И УЛИЧКОМОВ ПОЗНАКОМИЛИ С РАБОТОЙ ТОО «ВОДНЫЕ РЕСУРСЫ-МАРКЕТИНГ»\DSC_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2276873"/>
            <a:ext cx="3672408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\\192.168.14.35\сми 2020 (статьи)\2022\фото июль 22\фото отчет\07.02.2022 ГЕНЕРАЛЬНЫЙ ДИРЕКТОР ТОО «ВОДНЫЕ РЕСУРСЫ-МАРКЕТИНГ» ВЫСТУПИЛ В ПРЯМОМ ЭФИРЕ ТЕЛЕКОМПАНИИ «ОТЫРАР»\фото 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575433"/>
            <a:ext cx="3600449" cy="212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200782" y="838336"/>
            <a:ext cx="873064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2550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b="1" dirty="0">
                <a:latin typeface="Arial" pitchFamily="34" charset="0"/>
                <a:ea typeface="Times New Roman"/>
                <a:cs typeface="Arial" pitchFamily="34" charset="0"/>
              </a:rPr>
              <a:t>         </a:t>
            </a:r>
            <a:r>
              <a:rPr lang="ru-RU" sz="1400" b="1" dirty="0" smtClean="0">
                <a:latin typeface="Arial" pitchFamily="34" charset="0"/>
                <a:ea typeface="Times New Roman"/>
                <a:cs typeface="Arial" pitchFamily="34" charset="0"/>
              </a:rPr>
              <a:t>В 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17.02.2022 году </a:t>
            </a:r>
            <a:r>
              <a:rPr lang="ru-RU" sz="1400" b="1" dirty="0" smtClean="0">
                <a:latin typeface="Arial" pitchFamily="34" charset="0"/>
                <a:ea typeface="Times New Roman"/>
                <a:cs typeface="Arial" pitchFamily="34" charset="0"/>
              </a:rPr>
              <a:t>ВОДОКАНАЛ </a:t>
            </a:r>
            <a:r>
              <a:rPr lang="ru-RU" sz="1400" b="1" dirty="0">
                <a:latin typeface="Arial" pitchFamily="34" charset="0"/>
                <a:ea typeface="Times New Roman"/>
                <a:cs typeface="Arial" pitchFamily="34" charset="0"/>
              </a:rPr>
              <a:t>ПОСЕТИЛ </a:t>
            </a:r>
            <a:r>
              <a:rPr lang="ru-RU" sz="1400" b="1" dirty="0" smtClean="0">
                <a:latin typeface="Arial" pitchFamily="34" charset="0"/>
                <a:ea typeface="Times New Roman"/>
                <a:cs typeface="Arial" pitchFamily="34" charset="0"/>
              </a:rPr>
              <a:t>ПРЕЗИДЕНТ </a:t>
            </a:r>
            <a:r>
              <a:rPr lang="ru-RU" sz="1400" b="1" dirty="0">
                <a:latin typeface="Arial" pitchFamily="34" charset="0"/>
                <a:ea typeface="Times New Roman"/>
                <a:cs typeface="Arial" pitchFamily="34" charset="0"/>
              </a:rPr>
              <a:t>АССОЦИАЦИИ ПРЕДПРИЯТИЙ ВОДОСНАБЖЕНИЯ И ВОДООТВЕДЕНИЯ </a:t>
            </a:r>
            <a:r>
              <a:rPr lang="ru-RU" sz="1400" b="1" dirty="0" smtClean="0">
                <a:latin typeface="Arial" pitchFamily="34" charset="0"/>
                <a:ea typeface="Times New Roman"/>
                <a:cs typeface="Arial" pitchFamily="34" charset="0"/>
              </a:rPr>
              <a:t>«ҚАЗАҚСТАН СУ АРНАСЫ»  ВАЛЕРИЙ </a:t>
            </a:r>
            <a:r>
              <a:rPr lang="ru-RU" sz="1400" b="1" dirty="0">
                <a:latin typeface="Arial" pitchFamily="34" charset="0"/>
                <a:ea typeface="Times New Roman"/>
                <a:cs typeface="Arial" pitchFamily="34" charset="0"/>
              </a:rPr>
              <a:t>СЮНДЮКОВ.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66752" y="193666"/>
            <a:ext cx="8144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взаимодействие с потребителями услуг водоснабжения и водоотведения</a:t>
            </a:r>
          </a:p>
        </p:txBody>
      </p:sp>
      <p:pic>
        <p:nvPicPr>
          <p:cNvPr id="3" name="Picture 2" descr="\\192.168.14.35\сми 2020 (статьи)\2022\фото июль 22\фото отчет\17.02.2022 СУ РЕСУРСТАРЫ-МАРКЕТИНГ  ЖШС-НА ҚАЗАҚСТАН СУ АРНАСЫ СУМЕН ЖАБДЫҚТАУ ЖӘНЕ СУ БҰРУ КӘСІПОРЫНДАРЫ ҚАУЫМДАСТЫҒЫНЫҢ ПРЕЗИДЕНТІ ВАЛЕРИЙ СЮНДЮКОВ КЕЛДІ\DSC_0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740" y="1405972"/>
            <a:ext cx="4057984" cy="274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\\192.168.14.35\сми 2020 (статьи)\2022\фото июль 22\фото отчет\17.02.2022 СУ РЕСУРСТАРЫ-МАРКЕТИНГ  ЖШС-НА ҚАЗАҚСТАН СУ АРНАСЫ СУМЕН ЖАБДЫҚТАУ ЖӘНЕ СУ БҰРУ КӘСІПОРЫНДАРЫ ҚАУЫМДАСТЫҒЫНЫҢ ПРЕЗИДЕНТІ ВАЛЕРИЙ СЮНДЮКОВ КЕЛДІ\DSC_0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05973"/>
            <a:ext cx="3744416" cy="274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192.168.14.35\сми 2020 (статьи)\2022\фото июль 22\фото отчет\17.02.2022 СУ РЕСУРСТАРЫ-МАРКЕТИНГ  ЖШС-НА ҚАЗАҚСТАН СУ АРНАСЫ СУМЕН ЖАБДЫҚТАУ ЖӘНЕ СУ БҰРУ КӘСІПОРЫНДАРЫ ҚАУЫМДАСТЫҒЫНЫҢ ПРЕЗИДЕНТІ ВАЛЕРИЙ СЮНДЮКОВ КЕЛДІ\фото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3672408" cy="245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192.168.14.35\сми 2020 (статьи)\2022\фото июль 22\фото отчет\17.02.2022 СУ РЕСУРСТАРЫ-МАРКЕТИНГ  ЖШС-НА ҚАЗАҚСТАН СУ АРНАСЫ СУМЕН ЖАБДЫҚТАУ ЖӘНЕ СУ БҰРУ КӘСІПОРЫНДАРЫ ҚАУЫМДАСТЫҒЫНЫҢ ПРЕЗИДЕНТІ ВАЛЕРИЙ СЮНДЮКОВ КЕЛДІ\DSC_02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10" y="4245724"/>
            <a:ext cx="4038346" cy="240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6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200782" y="838336"/>
            <a:ext cx="873064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2550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b="1" dirty="0">
                <a:latin typeface="Arial" pitchFamily="34" charset="0"/>
                <a:ea typeface="Times New Roman"/>
                <a:cs typeface="Arial" pitchFamily="34" charset="0"/>
              </a:rPr>
              <a:t>           </a:t>
            </a:r>
            <a:r>
              <a:rPr lang="ru-RU" sz="1400" b="1" dirty="0" smtClean="0">
                <a:latin typeface="Arial" pitchFamily="34" charset="0"/>
                <a:ea typeface="Times New Roman"/>
                <a:cs typeface="Arial" pitchFamily="34" charset="0"/>
              </a:rPr>
              <a:t> В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22.02.2022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kk-KZ" sz="1400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году </a:t>
            </a:r>
            <a:r>
              <a:rPr lang="ru-RU" sz="1400" b="1" dirty="0" smtClean="0">
                <a:latin typeface="Arial" pitchFamily="34" charset="0"/>
                <a:ea typeface="Times New Roman"/>
                <a:cs typeface="Arial" pitchFamily="34" charset="0"/>
              </a:rPr>
              <a:t>ТОО «ВОДНЫЕ РЕСУРСЫ-МАРКЕТИНГ» ПОСЕТИЛИ  ДЕПУТАТЫ МАЖИЛИСА ПАРЛАМЕНТА РК.</a:t>
            </a:r>
            <a:endParaRPr lang="ru-RU" sz="1600" b="1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566752" y="193666"/>
            <a:ext cx="8144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взаимодействие с потребителями услуг водоснабжения и водоотведения</a:t>
            </a:r>
          </a:p>
        </p:txBody>
      </p:sp>
      <p:pic>
        <p:nvPicPr>
          <p:cNvPr id="3" name="Picture 2" descr="\\192.168.14.35\сми 2020 (статьи)\2022\фото июль 22\фото отчет\22.02.2022ҚР ПАРЛАМЕНТІ МӘЖІЛІСІНІҢ ДЕПУТАТТАРЫ СУ РЕСУРСТАРЫ-МАРКЕТИНГ ЖШС-НЕ КЕЛДІ\DSC_03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1585"/>
            <a:ext cx="4157708" cy="254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\\192.168.14.35\сми 2020 (статьи)\2022\фото июль 22\фото отчет\22.02.2022ҚР ПАРЛАМЕНТІ МӘЖІЛІСІНІҢ ДЕПУТАТТАРЫ СУ РЕСУРСТАРЫ-МАРКЕТИНГ ЖШС-НЕ КЕЛДІ\DSC_03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788" y="1461585"/>
            <a:ext cx="4254722" cy="254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\\192.168.14.35\сми 2020 (статьи)\2022\фото июль 22\фото отчет\22.02.2022ҚР ПАРЛАМЕНТІ МӘЖІЛІСІНІҢ ДЕПУТАТТАРЫ СУ РЕСУРСТАРЫ-МАРКЕТИНГ ЖШС-НЕ КЕЛДІ\DSC_03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92428"/>
            <a:ext cx="4157708" cy="264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\\192.168.14.35\сми 2020 (статьи)\2022\фото июль 22\фото отчет\22.02.2022ҚР ПАРЛАМЕНТІ МӘЖІЛІСІНІҢ ДЕПУТАТТАРЫ СУ РЕСУРСТАРЫ-МАРКЕТИНГ ЖШС-НЕ КЕЛДІ\DSC_03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128" y="4092427"/>
            <a:ext cx="4362294" cy="264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72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200782" y="838336"/>
            <a:ext cx="873064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2550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24.06.2022 ГОДУ </a:t>
            </a:r>
            <a:r>
              <a:rPr lang="ru-RU" sz="1400" b="1" dirty="0" smtClean="0">
                <a:latin typeface="Arial" pitchFamily="34" charset="0"/>
                <a:ea typeface="Times New Roman"/>
                <a:cs typeface="Arial" pitchFamily="34" charset="0"/>
              </a:rPr>
              <a:t> ТОО «ВОДНЫЕ РЕСУРСЫ-МАРКЕТИНГ» </a:t>
            </a:r>
            <a:r>
              <a:rPr lang="ru-RU" sz="1400" b="1" dirty="0">
                <a:latin typeface="Arial" pitchFamily="34" charset="0"/>
                <a:ea typeface="Times New Roman"/>
                <a:cs typeface="Arial" pitchFamily="34" charset="0"/>
              </a:rPr>
              <a:t>ПОСЕТИЛ ВИЦЕ-МИНИСТР </a:t>
            </a:r>
            <a:r>
              <a:rPr lang="ru-RU" sz="1400" b="1" dirty="0" smtClean="0">
                <a:latin typeface="Arial" pitchFamily="34" charset="0"/>
                <a:ea typeface="Times New Roman"/>
                <a:cs typeface="Arial" pitchFamily="34" charset="0"/>
              </a:rPr>
              <a:t>ИНДУСТРИИ И ИНФРАСТРУКТУРНОГО РАЗВИТИЯ РК  ЕРКЕБУЛАН ДАУЫЛБАЕВ.</a:t>
            </a:r>
            <a:endParaRPr lang="ru-RU" sz="1600" b="1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566752" y="193666"/>
            <a:ext cx="8144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взаимодействие с потребителями услуг водоснабжения и водоотведения</a:t>
            </a:r>
          </a:p>
        </p:txBody>
      </p:sp>
      <p:pic>
        <p:nvPicPr>
          <p:cNvPr id="3" name="Picture 2" descr="\\192.168.14.35\сми 2020 (статьи)\2022\фото июль 22\фото отчет\24.06.2022 СУ РЕСУРСТАРЫ-МАРКЕТИНГ  ЖШС-НЕ ҚР ИНДУСТРИЯ ЖӘНЕ ИНФРАҚҰРЫЛЫМДЫҚ ДАМУ ВИЦЕ-МИНИСТРІ ЕРКЕБҰЛАН ДАУЫЛБАЕВ КЕЛДІ\DSC_0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96" y="1461583"/>
            <a:ext cx="4512212" cy="284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\\192.168.14.35\сми 2020 (статьи)\2022\фото июль 22\фото отчет\24.06.2022 СУ РЕСУРСТАРЫ-МАРКЕТИНГ  ЖШС-НЕ ҚР ИНДУСТРИЯ ЖӘНЕ ИНФРАҚҰРЫЛЫМДЫҚ ДАМУ ВИЦЕ-МИНИСТРІ ЕРКЕБҰЛАН ДАУЫЛБАЕВ КЕЛДІ\DSC_00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61583"/>
            <a:ext cx="4258184" cy="284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\\192.168.14.35\сми 2020 (статьи)\2022\фото июль 22\фото отчет\24.06.2022 СУ РЕСУРСТАРЫ-МАРКЕТИНГ  ЖШС-НЕ ҚР ИНДУСТРИЯ ЖӘНЕ ИНФРАҚҰРЫЛЫМДЫҚ ДАМУ ВИЦЕ-МИНИСТРІ ЕРКЕБҰЛАН ДАУЫЛБАЕВ КЕЛДІ\DSC_00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96" y="4391231"/>
            <a:ext cx="4512212" cy="233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\\192.168.14.35\сми 2020 (статьи)\2022\фото июль 22\фото отчет\24.06.2022 СУ РЕСУРСТАРЫ-МАРКЕТИНГ  ЖШС-НЕ ҚР ИНДУСТРИЯ ЖӘНЕ ИНФРАҚҰРЫЛЫМДЫҚ ДАМУ ВИЦЕ-МИНИСТРІ ЕРКЕБҰЛАН ДАУЫЛБАЕВ КЕЛДІ\DSC_00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91232"/>
            <a:ext cx="4258184" cy="233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7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7002" y="202142"/>
            <a:ext cx="8871942" cy="36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Техническое состояние основных средств и финансирование для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их модернизации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800078"/>
              </p:ext>
            </p:extLst>
          </p:nvPr>
        </p:nvGraphicFramePr>
        <p:xfrm>
          <a:off x="194748" y="1809846"/>
          <a:ext cx="8897019" cy="46471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060"/>
                <a:gridCol w="3917709"/>
                <a:gridCol w="618794"/>
                <a:gridCol w="720080"/>
                <a:gridCol w="576064"/>
                <a:gridCol w="1080120"/>
                <a:gridCol w="1008112"/>
                <a:gridCol w="720080"/>
              </a:tblGrid>
              <a:tr h="787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п/н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изм.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1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r>
                        <a:rPr lang="ru-RU" sz="1100" b="1" i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ол</a:t>
                      </a:r>
                      <a:r>
                        <a:rPr lang="ru-RU" sz="11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-во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Изно-шенность</a:t>
                      </a:r>
                      <a:r>
                        <a:rPr lang="kk-KZ" sz="11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Необходимая сумма </a:t>
                      </a:r>
                      <a:r>
                        <a:rPr lang="ru-RU" sz="110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инвес-тиции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на год, </a:t>
                      </a:r>
                      <a:r>
                        <a:rPr lang="ru-RU" sz="110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млн.тенге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Факт сумма инвестиции в </a:t>
                      </a:r>
                      <a:r>
                        <a:rPr lang="ru-RU" sz="110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каартал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20</a:t>
                      </a:r>
                      <a:r>
                        <a:rPr lang="en-US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году, </a:t>
                      </a:r>
                      <a:r>
                        <a:rPr lang="ru-RU" sz="110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млн.тенге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%, </a:t>
                      </a:r>
                      <a:r>
                        <a:rPr lang="ru-RU" sz="110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испол-нение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64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b="1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Водозаборные сооружения (общая 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производительность)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тыс.м³/</a:t>
                      </a:r>
                      <a:r>
                        <a:rPr lang="ru-RU" sz="1100" b="1" i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сут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381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56,8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1870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27,3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1,5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</a:tr>
              <a:tr h="418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100" b="1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Водоводы и водопроводные 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сети</a:t>
                      </a:r>
                      <a:r>
                        <a:rPr lang="en-US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(общая протяженность по городу Шымкент)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1891</a:t>
                      </a:r>
                      <a:endParaRPr lang="ru-RU" sz="11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47,02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3880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332,3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8,6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</a:tr>
              <a:tr h="661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 b="1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Парк приборов учета воды (общедомовых, обще уличных и квартальных приборов, с дистанционной системой передачи данных)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штук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4569</a:t>
                      </a:r>
                      <a:endParaRPr lang="ru-RU" sz="11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76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44,8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58,9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</a:tr>
              <a:tr h="309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 b="1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Канализационные сети и коллекторы 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(общая протяженность по городу Шымкент)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463</a:t>
                      </a:r>
                      <a:endParaRPr lang="ru-RU" sz="11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77,01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1187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</a:tr>
              <a:tr h="464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100" b="1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Городские очистные сооружения 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1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общая 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производительность)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тыс.м³/</a:t>
                      </a:r>
                      <a:r>
                        <a:rPr lang="ru-RU" sz="1100" b="1" i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сут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8,6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</a:tr>
              <a:tr h="464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100" b="1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Цех по переработке осадка и выработки электроэнергии на основе биогаза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квт/час в год 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3,5 млн. 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8,6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</a:tr>
              <a:tr h="413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Здания и сооружения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(внедрение технологического и энергетического оборудования)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273,1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</a:tr>
              <a:tr h="30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Всего </a:t>
                      </a:r>
                      <a:endParaRPr lang="ru-RU" sz="1100" b="1" i="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i="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i="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i="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7013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677,5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b="1" i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9,7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94748" y="562186"/>
            <a:ext cx="8756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Задействованные  в  производстве и предоставлении услуг подачи воды по распределительным сетям и отвода сточных вод  основные фонды в размере </a:t>
            </a:r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55,2 </a:t>
            </a:r>
            <a:r>
              <a:rPr lang="ru-RU" sz="1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млрд. тенге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работают 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штатном режиме 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9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200782" y="838336"/>
            <a:ext cx="873064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2550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b="1" dirty="0">
                <a:latin typeface="Arial" pitchFamily="34" charset="0"/>
                <a:ea typeface="Times New Roman"/>
                <a:cs typeface="Arial" pitchFamily="34" charset="0"/>
              </a:rPr>
              <a:t>          В</a:t>
            </a:r>
            <a:r>
              <a:rPr lang="ru-RU" sz="14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13.07.2022 году </a:t>
            </a:r>
            <a:r>
              <a:rPr lang="ru-RU" sz="1400" b="1" dirty="0" smtClean="0">
                <a:latin typeface="Arial" pitchFamily="34" charset="0"/>
                <a:ea typeface="Times New Roman"/>
                <a:cs typeface="Arial" pitchFamily="34" charset="0"/>
              </a:rPr>
              <a:t>ТОО «Водные ресурсы-Маркетинг» посетили </a:t>
            </a:r>
            <a:r>
              <a:rPr lang="ru-RU" sz="1400" b="1" dirty="0">
                <a:latin typeface="Arial" pitchFamily="34" charset="0"/>
                <a:ea typeface="Times New Roman"/>
                <a:cs typeface="Arial" pitchFamily="34" charset="0"/>
              </a:rPr>
              <a:t>представители </a:t>
            </a:r>
            <a:r>
              <a:rPr lang="ru-RU" sz="1400" b="1" dirty="0" smtClean="0">
                <a:latin typeface="Arial" pitchFamily="34" charset="0"/>
                <a:ea typeface="Times New Roman"/>
                <a:cs typeface="Arial" pitchFamily="34" charset="0"/>
              </a:rPr>
              <a:t>Европейского банка </a:t>
            </a:r>
            <a:r>
              <a:rPr lang="ru-RU" sz="1400" b="1" dirty="0">
                <a:latin typeface="Arial" pitchFamily="34" charset="0"/>
                <a:ea typeface="Times New Roman"/>
                <a:cs typeface="Arial" pitchFamily="34" charset="0"/>
              </a:rPr>
              <a:t>реконструкции и </a:t>
            </a:r>
            <a:r>
              <a:rPr lang="ru-RU" sz="1400" b="1" dirty="0" smtClean="0">
                <a:latin typeface="Arial" pitchFamily="34" charset="0"/>
                <a:ea typeface="Times New Roman"/>
                <a:cs typeface="Arial" pitchFamily="34" charset="0"/>
              </a:rPr>
              <a:t>развития.</a:t>
            </a:r>
            <a:endParaRPr lang="ru-RU" sz="1600" b="1" dirty="0">
              <a:solidFill>
                <a:srgbClr val="FF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566752" y="193666"/>
            <a:ext cx="8144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взаимодействие с потребителями услуг водоснабжения и водоотведения</a:t>
            </a:r>
          </a:p>
        </p:txBody>
      </p:sp>
      <p:pic>
        <p:nvPicPr>
          <p:cNvPr id="3" name="Picture 2" descr="\\192.168.14.35\сми 2020 (статьи)\2022\фото июль 22\фото отчет\13.07.2022 Еуропа Қайта Құру және даму банкі Су ресурстары-МаркетингЖШС-де қонақта\DSC_02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9" y="1426188"/>
            <a:ext cx="4134812" cy="279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\\192.168.14.35\сми 2020 (статьи)\2022\фото июль 22\фото отчет\13.07.2022 Еуропа Қайта Құру және даму банкі Су ресурстары-МаркетингЖШС-де қонақта\DSC_02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556" y="1426188"/>
            <a:ext cx="4407295" cy="278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\\192.168.14.35\сми 2020 (статьи)\2022\фото июль 22\фото отчет\13.07.2022 Еуропа Қайта Құру және даму банкі Су ресурстары-МаркетингЖШС-де қонақта\DSC_02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9" y="4293096"/>
            <a:ext cx="4134812" cy="244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\\192.168.14.35\сми 2020 (статьи)\2022\фото июль 22\фото отчет\13.07.2022 Еуропа Қайта Құру және даму банкі Су ресурстары-МаркетингЖШС-де қонақта\DSC_02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564" y="4293096"/>
            <a:ext cx="4407288" cy="244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02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755576" y="116632"/>
            <a:ext cx="77724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Планы на долгосрочный период 2022-2026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г.г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64704"/>
            <a:ext cx="8712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 KZ"/>
                <a:cs typeface="Arial" pitchFamily="34" charset="0"/>
              </a:rPr>
              <a:t>В 2022-2026 </a:t>
            </a:r>
            <a:r>
              <a:rPr lang="ru-RU" b="1" dirty="0" err="1">
                <a:solidFill>
                  <a:srgbClr val="002060"/>
                </a:solidFill>
                <a:latin typeface="Arial KZ"/>
                <a:cs typeface="Arial" pitchFamily="34" charset="0"/>
              </a:rPr>
              <a:t>г.г</a:t>
            </a:r>
            <a:r>
              <a:rPr lang="ru-RU" b="1" dirty="0">
                <a:solidFill>
                  <a:srgbClr val="002060"/>
                </a:solidFill>
                <a:latin typeface="Arial KZ"/>
                <a:cs typeface="Arial" pitchFamily="34" charset="0"/>
              </a:rPr>
              <a:t>. будут вложены </a:t>
            </a:r>
            <a:r>
              <a:rPr lang="ru-RU" b="1" dirty="0" smtClean="0">
                <a:solidFill>
                  <a:srgbClr val="002060"/>
                </a:solidFill>
                <a:latin typeface="Arial KZ"/>
                <a:cs typeface="Arial" pitchFamily="34" charset="0"/>
              </a:rPr>
              <a:t>инвестиций </a:t>
            </a:r>
            <a:r>
              <a:rPr lang="ru-RU" b="1" dirty="0">
                <a:solidFill>
                  <a:srgbClr val="002060"/>
                </a:solidFill>
                <a:latin typeface="Arial KZ"/>
                <a:cs typeface="Arial" pitchFamily="34" charset="0"/>
              </a:rPr>
              <a:t>в </a:t>
            </a:r>
            <a:r>
              <a:rPr lang="ru-RU" b="1" dirty="0" smtClean="0">
                <a:solidFill>
                  <a:srgbClr val="002060"/>
                </a:solidFill>
                <a:latin typeface="Arial KZ"/>
                <a:cs typeface="Arial" pitchFamily="34" charset="0"/>
              </a:rPr>
              <a:t> размере 13,2 </a:t>
            </a:r>
            <a:r>
              <a:rPr lang="ru-RU" b="1" dirty="0" err="1">
                <a:solidFill>
                  <a:srgbClr val="002060"/>
                </a:solidFill>
                <a:latin typeface="Arial KZ"/>
                <a:cs typeface="Arial" pitchFamily="34" charset="0"/>
              </a:rPr>
              <a:t>млрд.тенге</a:t>
            </a:r>
            <a:r>
              <a:rPr lang="ru-RU" b="1" dirty="0">
                <a:solidFill>
                  <a:srgbClr val="002060"/>
                </a:solidFill>
                <a:latin typeface="Arial KZ"/>
                <a:cs typeface="Arial" pitchFamily="34" charset="0"/>
              </a:rPr>
              <a:t>. В 2022 году ожидается </a:t>
            </a:r>
            <a:r>
              <a:rPr lang="ru-RU" b="1" dirty="0" smtClean="0">
                <a:solidFill>
                  <a:srgbClr val="002060"/>
                </a:solidFill>
                <a:latin typeface="Arial KZ"/>
                <a:cs typeface="Arial" pitchFamily="34" charset="0"/>
              </a:rPr>
              <a:t>вложение инвестиций </a:t>
            </a:r>
            <a:r>
              <a:rPr lang="ru-RU" b="1" dirty="0">
                <a:solidFill>
                  <a:srgbClr val="002060"/>
                </a:solidFill>
                <a:latin typeface="Arial KZ"/>
                <a:cs typeface="Arial" pitchFamily="34" charset="0"/>
              </a:rPr>
              <a:t>7,4 </a:t>
            </a:r>
            <a:r>
              <a:rPr lang="ru-RU" b="1" dirty="0" err="1">
                <a:solidFill>
                  <a:srgbClr val="002060"/>
                </a:solidFill>
                <a:latin typeface="Arial KZ"/>
                <a:cs typeface="Arial" pitchFamily="34" charset="0"/>
              </a:rPr>
              <a:t>млрд.тенге</a:t>
            </a:r>
            <a:r>
              <a:rPr lang="ru-RU" b="1" dirty="0">
                <a:solidFill>
                  <a:srgbClr val="002060"/>
                </a:solidFill>
                <a:latin typeface="Arial KZ"/>
                <a:cs typeface="Arial" pitchFamily="34" charset="0"/>
              </a:rPr>
              <a:t>, в </a:t>
            </a:r>
            <a:r>
              <a:rPr lang="ru-RU" b="1" dirty="0" err="1">
                <a:solidFill>
                  <a:srgbClr val="002060"/>
                </a:solidFill>
                <a:latin typeface="Arial KZ"/>
                <a:cs typeface="Arial" pitchFamily="34" charset="0"/>
              </a:rPr>
              <a:t>т.ч</a:t>
            </a:r>
            <a:r>
              <a:rPr lang="ru-RU" b="1" dirty="0">
                <a:solidFill>
                  <a:srgbClr val="002060"/>
                </a:solidFill>
                <a:latin typeface="Arial KZ"/>
                <a:cs typeface="Arial" pitchFamily="34" charset="0"/>
              </a:rPr>
              <a:t>. субсидии Правительства РК </a:t>
            </a:r>
            <a:r>
              <a:rPr lang="ru-RU" b="1" dirty="0" smtClean="0">
                <a:solidFill>
                  <a:srgbClr val="002060"/>
                </a:solidFill>
                <a:latin typeface="Arial KZ"/>
                <a:cs typeface="Arial" pitchFamily="34" charset="0"/>
              </a:rPr>
              <a:t> 2,0 </a:t>
            </a:r>
            <a:r>
              <a:rPr lang="ru-RU" b="1" dirty="0" err="1">
                <a:solidFill>
                  <a:srgbClr val="002060"/>
                </a:solidFill>
                <a:latin typeface="Arial KZ"/>
                <a:cs typeface="Arial" pitchFamily="34" charset="0"/>
              </a:rPr>
              <a:t>млрд.тенге</a:t>
            </a:r>
            <a:r>
              <a:rPr lang="ru-RU" b="1" dirty="0">
                <a:solidFill>
                  <a:srgbClr val="002060"/>
                </a:solidFill>
                <a:latin typeface="Arial KZ"/>
                <a:cs typeface="Arial" pitchFamily="34" charset="0"/>
              </a:rPr>
              <a:t>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 KZ"/>
                <a:cs typeface="Arial" pitchFamily="34" charset="0"/>
              </a:rPr>
              <a:t>Строительство дополнительных сооружений очистных сооружений на 50 </a:t>
            </a:r>
            <a:r>
              <a:rPr lang="ru-RU" b="1" dirty="0" err="1">
                <a:solidFill>
                  <a:srgbClr val="002060"/>
                </a:solidFill>
                <a:latin typeface="Arial KZ"/>
                <a:cs typeface="Arial" pitchFamily="34" charset="0"/>
              </a:rPr>
              <a:t>тыс.куб.м</a:t>
            </a:r>
            <a:r>
              <a:rPr lang="ru-RU" b="1" dirty="0">
                <a:solidFill>
                  <a:srgbClr val="002060"/>
                </a:solidFill>
                <a:latin typeface="Arial KZ"/>
                <a:cs typeface="Arial" pitchFamily="34" charset="0"/>
              </a:rPr>
              <a:t>/</a:t>
            </a:r>
            <a:r>
              <a:rPr lang="ru-RU" b="1" dirty="0" err="1">
                <a:solidFill>
                  <a:srgbClr val="002060"/>
                </a:solidFill>
                <a:latin typeface="Arial KZ"/>
                <a:cs typeface="Arial" pitchFamily="34" charset="0"/>
              </a:rPr>
              <a:t>сут</a:t>
            </a:r>
            <a:r>
              <a:rPr lang="ru-RU" b="1" dirty="0">
                <a:solidFill>
                  <a:srgbClr val="002060"/>
                </a:solidFill>
                <a:latin typeface="Arial KZ"/>
                <a:cs typeface="Arial" pitchFamily="34" charset="0"/>
              </a:rPr>
              <a:t> с учетом увеличения мощности очистных сооружений до 200 </a:t>
            </a:r>
            <a:r>
              <a:rPr lang="ru-RU" b="1" dirty="0" err="1">
                <a:solidFill>
                  <a:srgbClr val="002060"/>
                </a:solidFill>
                <a:latin typeface="Arial KZ"/>
                <a:cs typeface="Arial" pitchFamily="34" charset="0"/>
              </a:rPr>
              <a:t>тыс.куб.м</a:t>
            </a:r>
            <a:r>
              <a:rPr lang="ru-RU" b="1" dirty="0">
                <a:solidFill>
                  <a:srgbClr val="002060"/>
                </a:solidFill>
                <a:latin typeface="Arial KZ"/>
                <a:cs typeface="Arial" pitchFamily="34" charset="0"/>
              </a:rPr>
              <a:t>/</a:t>
            </a:r>
            <a:r>
              <a:rPr lang="ru-RU" b="1" dirty="0" err="1">
                <a:solidFill>
                  <a:srgbClr val="002060"/>
                </a:solidFill>
                <a:latin typeface="Arial KZ"/>
                <a:cs typeface="Arial" pitchFamily="34" charset="0"/>
              </a:rPr>
              <a:t>сут</a:t>
            </a:r>
            <a:r>
              <a:rPr lang="ru-RU" b="1" dirty="0">
                <a:solidFill>
                  <a:srgbClr val="002060"/>
                </a:solidFill>
                <a:latin typeface="Arial KZ"/>
                <a:cs typeface="Arial" pitchFamily="34" charset="0"/>
              </a:rPr>
              <a:t>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 KZ"/>
                <a:cs typeface="Arial" pitchFamily="34" charset="0"/>
              </a:rPr>
              <a:t>Выработка электроэнергии с использованием генератора  4,4 </a:t>
            </a:r>
            <a:r>
              <a:rPr lang="ru-RU" b="1" dirty="0" err="1">
                <a:solidFill>
                  <a:srgbClr val="002060"/>
                </a:solidFill>
                <a:latin typeface="Arial KZ"/>
                <a:cs typeface="Arial" pitchFamily="34" charset="0"/>
              </a:rPr>
              <a:t>млн.кВт.час</a:t>
            </a:r>
            <a:r>
              <a:rPr lang="ru-RU" b="1" dirty="0">
                <a:solidFill>
                  <a:srgbClr val="002060"/>
                </a:solidFill>
                <a:latin typeface="Arial KZ"/>
                <a:cs typeface="Arial" pitchFamily="34" charset="0"/>
              </a:rPr>
              <a:t> год;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 KZ"/>
                <a:cs typeface="Arial" pitchFamily="34" charset="0"/>
              </a:rPr>
              <a:t>Реконструкция </a:t>
            </a:r>
            <a:r>
              <a:rPr lang="ru-RU" b="1" dirty="0">
                <a:solidFill>
                  <a:srgbClr val="FF0000"/>
                </a:solidFill>
                <a:latin typeface="Arial KZ"/>
                <a:cs typeface="Arial" pitchFamily="34" charset="0"/>
              </a:rPr>
              <a:t>67</a:t>
            </a:r>
            <a:r>
              <a:rPr lang="ru-RU" b="1" dirty="0">
                <a:solidFill>
                  <a:srgbClr val="002060"/>
                </a:solidFill>
                <a:latin typeface="Arial KZ"/>
                <a:cs typeface="Arial" pitchFamily="34" charset="0"/>
              </a:rPr>
              <a:t> км. водопроводных сетей и </a:t>
            </a:r>
            <a:r>
              <a:rPr lang="ru-RU" b="1" dirty="0">
                <a:solidFill>
                  <a:srgbClr val="FF0000"/>
                </a:solidFill>
                <a:latin typeface="Arial KZ"/>
                <a:cs typeface="Arial" pitchFamily="34" charset="0"/>
              </a:rPr>
              <a:t>7</a:t>
            </a:r>
            <a:r>
              <a:rPr lang="ru-RU" b="1" dirty="0">
                <a:solidFill>
                  <a:srgbClr val="FF3300"/>
                </a:solidFill>
                <a:latin typeface="Arial KZ"/>
                <a:cs typeface="Arial" pitchFamily="34" charset="0"/>
              </a:rPr>
              <a:t>,3</a:t>
            </a:r>
            <a:r>
              <a:rPr lang="ru-RU" b="1" dirty="0">
                <a:solidFill>
                  <a:srgbClr val="002060"/>
                </a:solidFill>
                <a:latin typeface="Arial KZ"/>
                <a:cs typeface="Arial" pitchFamily="34" charset="0"/>
              </a:rPr>
              <a:t> км. канализационных сетей;</a:t>
            </a:r>
            <a:r>
              <a:rPr lang="ru-RU" b="1" dirty="0">
                <a:solidFill>
                  <a:srgbClr val="002060"/>
                </a:solidFill>
                <a:latin typeface="Arial KZ"/>
                <a:ea typeface="Meiryo UI" pitchFamily="34" charset="-128"/>
                <a:cs typeface="Arial" pitchFamily="34" charset="0"/>
              </a:rPr>
              <a:t>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 KZ"/>
                <a:cs typeface="Arial" pitchFamily="34" charset="0"/>
              </a:rPr>
              <a:t>Внедрение автоматизации учета воды у </a:t>
            </a:r>
            <a:r>
              <a:rPr lang="ru-RU" b="1">
                <a:solidFill>
                  <a:srgbClr val="002060"/>
                </a:solidFill>
                <a:latin typeface="Arial KZ"/>
                <a:cs typeface="Arial" pitchFamily="34" charset="0"/>
              </a:rPr>
              <a:t>потребителей </a:t>
            </a:r>
            <a:r>
              <a:rPr lang="ru-RU" b="1" smtClean="0">
                <a:solidFill>
                  <a:srgbClr val="002060"/>
                </a:solidFill>
                <a:latin typeface="Arial KZ"/>
                <a:cs typeface="Arial" pitchFamily="34" charset="0"/>
              </a:rPr>
              <a:t>- юридических </a:t>
            </a:r>
            <a:r>
              <a:rPr lang="ru-RU" b="1" dirty="0">
                <a:solidFill>
                  <a:srgbClr val="002060"/>
                </a:solidFill>
                <a:latin typeface="Arial KZ"/>
                <a:cs typeface="Arial" pitchFamily="34" charset="0"/>
              </a:rPr>
              <a:t>лиц с установкой </a:t>
            </a:r>
            <a:r>
              <a:rPr lang="ru-RU" b="1" dirty="0">
                <a:solidFill>
                  <a:srgbClr val="FF0000"/>
                </a:solidFill>
                <a:latin typeface="Arial KZ"/>
                <a:cs typeface="Arial" pitchFamily="34" charset="0"/>
              </a:rPr>
              <a:t>«умных счетчиков»</a:t>
            </a:r>
            <a:r>
              <a:rPr lang="ru-RU" b="1" dirty="0">
                <a:solidFill>
                  <a:srgbClr val="002060"/>
                </a:solidFill>
                <a:latin typeface="Arial KZ"/>
                <a:cs typeface="Arial" pitchFamily="34" charset="0"/>
              </a:rPr>
              <a:t>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 KZ"/>
                <a:cs typeface="Arial" pitchFamily="34" charset="0"/>
              </a:rPr>
              <a:t>Развитие онлайн обслуживания потребителей с помощью Чат-бот Телеграмм;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 KZ"/>
                <a:cs typeface="Arial" pitchFamily="34" charset="0"/>
              </a:rPr>
              <a:t>Внедрение технологии дистанционного съема показаний приборов учета воды  потребителей многоэтажных жилых домов;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 KZ"/>
                <a:cs typeface="Arial" pitchFamily="34" charset="0"/>
              </a:rPr>
              <a:t>Снижение удельной нормы расхода электроэнергии на добычу и транспортировки воды до потребителей до </a:t>
            </a:r>
            <a:r>
              <a:rPr lang="ru-RU" b="1" dirty="0">
                <a:solidFill>
                  <a:srgbClr val="FF0000"/>
                </a:solidFill>
                <a:latin typeface="Arial KZ"/>
                <a:cs typeface="Arial" pitchFamily="34" charset="0"/>
              </a:rPr>
              <a:t>0,058</a:t>
            </a:r>
            <a:r>
              <a:rPr lang="ru-RU" b="1" dirty="0">
                <a:solidFill>
                  <a:srgbClr val="002060"/>
                </a:solidFill>
                <a:latin typeface="Arial KZ"/>
                <a:cs typeface="Arial" pitchFamily="34" charset="0"/>
              </a:rPr>
              <a:t>кВт/м</a:t>
            </a:r>
            <a:r>
              <a:rPr lang="ru-RU" b="1" baseline="30000" dirty="0">
                <a:solidFill>
                  <a:srgbClr val="002060"/>
                </a:solidFill>
                <a:latin typeface="Arial KZ"/>
                <a:cs typeface="Arial" pitchFamily="34" charset="0"/>
              </a:rPr>
              <a:t>3</a:t>
            </a:r>
            <a:r>
              <a:rPr lang="ru-RU" b="1" dirty="0">
                <a:solidFill>
                  <a:srgbClr val="002060"/>
                </a:solidFill>
                <a:latin typeface="Arial KZ"/>
                <a:cs typeface="Arial" pitchFamily="34" charset="0"/>
              </a:rPr>
              <a:t>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 KZ"/>
                <a:cs typeface="Arial" pitchFamily="34" charset="0"/>
              </a:rPr>
              <a:t>Снижение нормативно-технических потерь до </a:t>
            </a:r>
            <a:r>
              <a:rPr lang="ru-RU" b="1" dirty="0">
                <a:solidFill>
                  <a:srgbClr val="FF0000"/>
                </a:solidFill>
                <a:latin typeface="Arial KZ"/>
                <a:cs typeface="Arial" pitchFamily="34" charset="0"/>
              </a:rPr>
              <a:t>16,92</a:t>
            </a:r>
            <a:r>
              <a:rPr lang="ru-RU" b="1" dirty="0">
                <a:solidFill>
                  <a:srgbClr val="002060"/>
                </a:solidFill>
                <a:latin typeface="Arial KZ"/>
                <a:cs typeface="Arial" pitchFamily="34" charset="0"/>
              </a:rPr>
              <a:t>%;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 KZ"/>
                <a:cs typeface="Arial" pitchFamily="34" charset="0"/>
              </a:rPr>
              <a:t>Снижение степени износа водопровода до </a:t>
            </a:r>
            <a:r>
              <a:rPr lang="ru-RU" b="1" dirty="0">
                <a:solidFill>
                  <a:srgbClr val="FF0000"/>
                </a:solidFill>
                <a:latin typeface="Arial KZ"/>
                <a:cs typeface="Arial" pitchFamily="34" charset="0"/>
              </a:rPr>
              <a:t>46,66</a:t>
            </a:r>
            <a:r>
              <a:rPr lang="ru-RU" b="1" dirty="0">
                <a:solidFill>
                  <a:srgbClr val="002060"/>
                </a:solidFill>
                <a:latin typeface="Arial KZ"/>
                <a:cs typeface="Arial" pitchFamily="34" charset="0"/>
              </a:rPr>
              <a:t>% и канализации до </a:t>
            </a:r>
            <a:r>
              <a:rPr lang="ru-RU" b="1" dirty="0">
                <a:solidFill>
                  <a:srgbClr val="FF0000"/>
                </a:solidFill>
                <a:latin typeface="Arial KZ"/>
                <a:cs typeface="Arial" pitchFamily="34" charset="0"/>
              </a:rPr>
              <a:t>76,98</a:t>
            </a:r>
            <a:r>
              <a:rPr lang="ru-RU" b="1" dirty="0" smtClean="0">
                <a:solidFill>
                  <a:srgbClr val="002060"/>
                </a:solidFill>
                <a:latin typeface="Arial KZ"/>
                <a:cs typeface="Arial" pitchFamily="34" charset="0"/>
              </a:rPr>
              <a:t>%.</a:t>
            </a:r>
            <a:r>
              <a:rPr lang="ru-RU" b="1" dirty="0">
                <a:solidFill>
                  <a:srgbClr val="0000FF"/>
                </a:solidFill>
                <a:latin typeface="Arial KZ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0299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95536" y="1689720"/>
            <a:ext cx="8208912" cy="3323456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32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3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Спасибо  за внимание!</a:t>
            </a:r>
          </a:p>
          <a:p>
            <a:pPr algn="ctr">
              <a:buNone/>
            </a:pPr>
            <a:endParaRPr lang="ru-RU" sz="3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32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32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32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5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1" y="256580"/>
            <a:ext cx="861660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основании государственной программы «Ак-</a:t>
            </a:r>
            <a:r>
              <a:rPr lang="ru-RU" sz="1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булак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утвержденной Постановлением Правительства Республики Казахстан за №570 от 24.05.2011г. и генерального плана </a:t>
            </a:r>
            <a:r>
              <a:rPr lang="ru-RU" sz="1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г.Шымкент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утвержденного Постановлением Правительства Республики Казахстан от 3 сентября 2012 года за № 1134, разработаны «Обоснования инвестиций систем водоснабжения и водоотведения г. Шымкент </a:t>
            </a:r>
            <a:r>
              <a:rPr lang="ru-RU" sz="1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2025 года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 Обоснование инвестиций утверждено приказом филиала РГП «</a:t>
            </a:r>
            <a:r>
              <a:rPr lang="ru-RU" sz="1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Госэкспертиза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от </a:t>
            </a:r>
            <a:r>
              <a:rPr lang="ru-RU" sz="1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21.02.2015г.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№19-0140/15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9580" algn="just"/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Общая сумма, определенная Обоснованием инвестиции с учетом ежегодного коэффициента удорожания составляет </a:t>
            </a: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70,2 </a:t>
            </a:r>
            <a:r>
              <a:rPr lang="ru-RU" sz="1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млрд.тенге</a:t>
            </a: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реконструкцию и модернизацию существующей системы водоснабжения и водоотведения, находящейся на балансе ТОО «Водные ресурсы-Маркетинг. Финансирование будет осуществлено за счет заемных средств Европейского банка реконструкции и развития с применением механизма бюджетного субсидирования</a:t>
            </a:r>
            <a:r>
              <a:rPr lang="kk-KZ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За период </a:t>
            </a:r>
            <a:r>
              <a:rPr lang="ru-RU" sz="13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2015-2022 </a:t>
            </a:r>
            <a:r>
              <a:rPr lang="ru-RU" sz="13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годы от суммы подлежащего финансированию </a:t>
            </a:r>
            <a:r>
              <a:rPr lang="ru-RU" sz="13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56,1 </a:t>
            </a:r>
            <a:r>
              <a:rPr lang="ru-RU" sz="13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млрд.тенге</a:t>
            </a:r>
            <a:r>
              <a:rPr lang="ru-RU" sz="13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освоено около  </a:t>
            </a:r>
            <a:r>
              <a:rPr lang="ru-RU" sz="1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19,2 </a:t>
            </a:r>
            <a:r>
              <a:rPr lang="ru-RU" sz="1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млрд.тенге</a:t>
            </a:r>
            <a:r>
              <a:rPr lang="ru-RU" sz="13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исполнено на </a:t>
            </a:r>
            <a:r>
              <a:rPr lang="ru-RU" sz="1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34,2%</a:t>
            </a:r>
            <a:r>
              <a:rPr lang="ru-RU" sz="13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при потребности 7,0 </a:t>
            </a:r>
            <a:r>
              <a:rPr lang="ru-RU" sz="13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млрд.тенге</a:t>
            </a:r>
            <a:r>
              <a:rPr lang="ru-RU" sz="1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1 полугодие 2022 года </a:t>
            </a:r>
            <a:r>
              <a:rPr lang="ru-RU" sz="1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финансировано </a:t>
            </a:r>
            <a:r>
              <a:rPr lang="ru-RU" sz="1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0,678 </a:t>
            </a:r>
            <a:r>
              <a:rPr lang="ru-RU" sz="1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млрд.тенге</a:t>
            </a:r>
            <a:r>
              <a:rPr lang="ru-RU" sz="1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т.е. исполнено </a:t>
            </a:r>
            <a:r>
              <a:rPr lang="ru-RU" sz="1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9,7% </a:t>
            </a:r>
            <a:r>
              <a:rPr lang="kk-K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13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300" b="1" u="sng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65350978"/>
              </p:ext>
            </p:extLst>
          </p:nvPr>
        </p:nvGraphicFramePr>
        <p:xfrm>
          <a:off x="251521" y="2708920"/>
          <a:ext cx="5328591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95936" y="2616458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u="sng" dirty="0" smtClean="0">
                <a:solidFill>
                  <a:srgbClr val="FF0000"/>
                </a:solidFill>
              </a:rPr>
              <a:t>млн.теңге</a:t>
            </a:r>
            <a:endParaRPr lang="ru-RU" sz="16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64912598"/>
              </p:ext>
            </p:extLst>
          </p:nvPr>
        </p:nvGraphicFramePr>
        <p:xfrm>
          <a:off x="5940152" y="3573016"/>
          <a:ext cx="309634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32240" y="3107412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u="sng" dirty="0" smtClean="0">
                <a:solidFill>
                  <a:srgbClr val="FF0000"/>
                </a:solidFill>
              </a:rPr>
              <a:t>202</a:t>
            </a:r>
            <a:r>
              <a:rPr lang="en-US" sz="1600" b="1" u="sng" dirty="0" smtClean="0">
                <a:solidFill>
                  <a:srgbClr val="FF0000"/>
                </a:solidFill>
              </a:rPr>
              <a:t>2</a:t>
            </a:r>
            <a:r>
              <a:rPr lang="kk-KZ" sz="1600" b="1" u="sng" dirty="0" smtClean="0">
                <a:solidFill>
                  <a:srgbClr val="FF0000"/>
                </a:solidFill>
              </a:rPr>
              <a:t> год</a:t>
            </a:r>
            <a:endParaRPr lang="ru-RU" sz="1600" b="1" u="sng" dirty="0">
              <a:solidFill>
                <a:srgbClr val="FF0000"/>
              </a:solidFill>
            </a:endParaRPr>
          </a:p>
        </p:txBody>
      </p:sp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7552539" y="4198585"/>
            <a:ext cx="14119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Исполнение на 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9,7%</a:t>
            </a:r>
            <a:endParaRPr lang="ru-RU" sz="20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501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750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Выполнение утвержденной инвестиционной программы на 1 полугодие 2022 </a:t>
            </a:r>
            <a:r>
              <a:rPr lang="ru-RU" sz="1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года</a:t>
            </a:r>
            <a:r>
              <a:rPr lang="en-US" sz="1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млн. тенге)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732778"/>
              </p:ext>
            </p:extLst>
          </p:nvPr>
        </p:nvGraphicFramePr>
        <p:xfrm>
          <a:off x="251520" y="608950"/>
          <a:ext cx="8568953" cy="5481223"/>
        </p:xfrm>
        <a:graphic>
          <a:graphicData uri="http://schemas.openxmlformats.org/drawingml/2006/table">
            <a:tbl>
              <a:tblPr/>
              <a:tblGrid>
                <a:gridCol w="432047"/>
                <a:gridCol w="3095845"/>
                <a:gridCol w="793842"/>
                <a:gridCol w="634318"/>
                <a:gridCol w="1004960"/>
                <a:gridCol w="797240"/>
                <a:gridCol w="960607"/>
                <a:gridCol w="850094"/>
              </a:tblGrid>
              <a:tr h="3577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п/н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№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Наименование раздела инвестиционной программы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Ед. изм.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Кол-во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Сумма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Кол-во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Сумма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14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Водозаборы и насосные сооружения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объект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Здания и сооружения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объект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Реконструкция водопроводных сетей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п.м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3457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445,8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7 317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332,3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Реконструкция канализационных сетей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п.м.</a:t>
                      </a: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5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Модернизация и благоустройство канализационных очистных сооружений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нысан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Приобретение, установка технологических и энергетических установок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дана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Проектирование работ по ремонтно-восстановительным работам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дана</a:t>
                      </a:r>
                    </a:p>
                    <a:p>
                      <a:pPr algn="ctr" rtl="0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5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12" marR="5212" marT="5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ИТОГО: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672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677,5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12" marR="5212" marT="5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6241" y="6165304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Работы по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Реконструкции </a:t>
            </a:r>
            <a:r>
              <a:rPr lang="ru-RU" sz="1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канализационных сетей </a:t>
            </a:r>
            <a:r>
              <a:rPr lang="ru-RU" sz="1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первом полугодии выполнены более чем на 50%, приемка и ввод в эксплуатацию работ запланированы </a:t>
            </a:r>
            <a:r>
              <a:rPr lang="ru-RU" sz="1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 второе </a:t>
            </a:r>
            <a:r>
              <a:rPr lang="ru-RU" sz="1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полугодии 2022 года.</a:t>
            </a:r>
          </a:p>
        </p:txBody>
      </p:sp>
    </p:spTree>
    <p:extLst>
      <p:ext uri="{BB962C8B-B14F-4D97-AF65-F5344CB8AC3E}">
        <p14:creationId xmlns:p14="http://schemas.microsoft.com/office/powerpoint/2010/main" val="3893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9925" y="5617263"/>
            <a:ext cx="4576092" cy="102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6" tIns="47893" rIns="95786" bIns="4789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200" b="1" dirty="0">
                <a:latin typeface="Century Gothic" pitchFamily="34" charset="0"/>
                <a:cs typeface="Times New Roman" pitchFamily="18" charset="0"/>
              </a:rPr>
              <a:t>Строительство моста размером 5*6 метров для входа в скважины №11 и № 12 на водозаборном участке </a:t>
            </a:r>
            <a:r>
              <a:rPr lang="ru-RU" altLang="ru-RU" sz="1200" b="1" dirty="0" err="1" smtClean="0">
                <a:latin typeface="Century Gothic" pitchFamily="34" charset="0"/>
                <a:cs typeface="Times New Roman" pitchFamily="18" charset="0"/>
              </a:rPr>
              <a:t>Кумешбулак</a:t>
            </a:r>
            <a:r>
              <a:rPr lang="ru-RU" altLang="ru-RU" sz="1200" b="1" dirty="0">
                <a:latin typeface="Century Gothic" pitchFamily="34" charset="0"/>
                <a:cs typeface="Times New Roman" pitchFamily="18" charset="0"/>
              </a:rPr>
              <a:t>: </a:t>
            </a:r>
            <a:r>
              <a:rPr lang="ru-RU" altLang="ru-RU" sz="1200" dirty="0">
                <a:latin typeface="Century Gothic" pitchFamily="34" charset="0"/>
                <a:cs typeface="Times New Roman" pitchFamily="18" charset="0"/>
              </a:rPr>
              <a:t>для улучшения состояния рабочих на эксплуатационных участках построен мост для удобства рабочих</a:t>
            </a:r>
            <a:r>
              <a:rPr lang="kk-KZ" altLang="ru-RU" sz="1100" b="1" dirty="0" smtClean="0">
                <a:latin typeface="Century Gothic" pitchFamily="34" charset="0"/>
                <a:cs typeface="Times New Roman" pitchFamily="18" charset="0"/>
              </a:rPr>
              <a:t>.</a:t>
            </a:r>
            <a:endParaRPr lang="ru-RU" altLang="ru-RU" sz="11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0674"/>
            <a:ext cx="8208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1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Реализованные проекты по «Водозаборные и насосные сооружения»</a:t>
            </a:r>
          </a:p>
        </p:txBody>
      </p:sp>
      <p:pic>
        <p:nvPicPr>
          <p:cNvPr id="4" name="Picture 2" descr="\\Newserver\мониторинг\МОНИТОРИНГ 2022\Полугодовой отчет 2022 г\Фотолар инвест программа  2022\Сауран АБК\f708714e-e8b2-414f-a631-6efb27a7bc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12587"/>
            <a:ext cx="4608512" cy="480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Newserver\мониторинг\МОНИТОРИНГ 2022\Полугодовой отчет 2022 г\Фотолар инвест программа  2022\Сауран АБК\1f0e7ba7-2515-4a27-a213-9676ec4ac3d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11421"/>
            <a:ext cx="4032448" cy="312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Newserver\мониторинг\МОНИТОРИНГ 2022\Полугодовой отчет 2022 г\Фотолар инвест программа  2022\Сауран АБК\799a37c6-12c8-46d6-a97c-73f2f9f138c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4083918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973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302" y="4970855"/>
            <a:ext cx="4624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b="1" dirty="0">
                <a:latin typeface="Century Gothic" pitchFamily="34" charset="0"/>
                <a:cs typeface="Arial" panose="020B0604020202020204" pitchFamily="34" charset="0"/>
              </a:rPr>
              <a:t>Проведена реконструкция ограждения водозабора Тассай-1, Тассай-2-1200 п. м (переходный объект с 2020 года) : </a:t>
            </a:r>
            <a:r>
              <a:rPr lang="ru-RU" sz="1200" dirty="0">
                <a:latin typeface="Century Gothic" pitchFamily="34" charset="0"/>
                <a:cs typeface="Arial" panose="020B0604020202020204" pitchFamily="34" charset="0"/>
              </a:rPr>
              <a:t>В соответствии с подпунктом 4) пункта 3 статьи 4 Закона Республики Казахстан от 13 июля 1999 года" О противодействии терроризму " Правительство РК в соответствии с требованиями к системе антитеррористической защиты объектов, уязвимых в террористическом отношении. Выполнение требований государственных органов.</a:t>
            </a:r>
            <a:endParaRPr lang="ru-RU" sz="1200" dirty="0">
              <a:ln w="3175">
                <a:solidFill>
                  <a:schemeClr val="bg1"/>
                </a:solidFill>
              </a:ln>
              <a:latin typeface="Century Gothic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\\Oksdauren\доступ\Фото для антимонопольного  19_04_2021\Реконструкция ограждение ЖБ на Тассай-1 и Тассай-2\WhatsApp Image 2020-12-24 at 17.27.3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20" y="836712"/>
            <a:ext cx="3707735" cy="29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\\192.168.14.35\файлы для планерки\Булан\Нурислам\Суреттер\2. Реконструкция ограждении водозабора Тассай-1,2 (переходящий)\WhatsApp Image 2021-07-22 at 12.57.44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836712"/>
            <a:ext cx="4609463" cy="413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192.168.14.35\файлы для планерки\Булан\Нурислам\Суреттер\2. Реконструкция ограждении водозабора Тассай-1,2 (переходящий)\WhatsApp Image 2021-07-22 at 12.57.4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69" y="3861048"/>
            <a:ext cx="3708395" cy="268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108271"/>
            <a:ext cx="8208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1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Реализованные проекты по «Водозаборные и насосные сооружения»</a:t>
            </a:r>
          </a:p>
        </p:txBody>
      </p:sp>
    </p:spTree>
    <p:extLst>
      <p:ext uri="{BB962C8B-B14F-4D97-AF65-F5344CB8AC3E}">
        <p14:creationId xmlns:p14="http://schemas.microsoft.com/office/powerpoint/2010/main" val="19154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790" y="404664"/>
            <a:ext cx="8495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Century Gothic" pitchFamily="34" charset="0"/>
                <a:cs typeface="Arial" panose="020B0604020202020204" pitchFamily="34" charset="0"/>
              </a:rPr>
              <a:t>Замена запорной арматуры 1 шт. и регуляторов давления 1 шт., а также колодцы для установки запорной арматуры, регуляторов давления 4 шт., что способствует снижению аварийности, регулирует и поддерживает давление воды при заданных параметрах, снижает затраты на устранение аварий на водопроводах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. </a:t>
            </a:r>
            <a:endParaRPr lang="ru-RU" sz="1200" b="1" dirty="0">
              <a:ln w="3175">
                <a:solidFill>
                  <a:schemeClr val="bg1"/>
                </a:solidFill>
              </a:ln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446" y="143054"/>
            <a:ext cx="82790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Реализованные проекты «Здания и сооружения»</a:t>
            </a:r>
          </a:p>
        </p:txBody>
      </p:sp>
      <p:pic>
        <p:nvPicPr>
          <p:cNvPr id="9" name="Рисунок 8" descr="C:\Users\Заманбек.WRM.000\Desktop\20 жылдық кітап\ЦДС\регулятор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r="17112"/>
          <a:stretch/>
        </p:blipFill>
        <p:spPr bwMode="auto">
          <a:xfrm>
            <a:off x="452110" y="4005064"/>
            <a:ext cx="3786664" cy="2664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\\Newserver\мониторинг\МОНИТОРИНГ 2022\Полугодовой отчет 2022 г\Фотолар инвест программа  2022\ТОО Строй груп\bc695795-9589-4beb-9965-33ecc9d279f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6" y="1242585"/>
            <a:ext cx="3769328" cy="265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Kydyrbaev\Downloads\WhatsApp Image 2020-05-25 at 14.53.1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42585"/>
            <a:ext cx="4445994" cy="542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5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6280" y="4818181"/>
            <a:ext cx="4824360" cy="197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6" tIns="47893" rIns="95786" bIns="4789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200" b="1" dirty="0">
                <a:latin typeface="Century Gothic" pitchFamily="34" charset="0"/>
                <a:cs typeface="Times New Roman" pitchFamily="18" charset="0"/>
              </a:rPr>
              <a:t>Реконструкция водопроводной сети </a:t>
            </a:r>
            <a:r>
              <a:rPr lang="ru-RU" altLang="ru-RU" sz="1200" b="1" dirty="0" err="1">
                <a:latin typeface="Century Gothic" pitchFamily="34" charset="0"/>
                <a:cs typeface="Times New Roman" pitchFamily="18" charset="0"/>
              </a:rPr>
              <a:t>диам</a:t>
            </a:r>
            <a:r>
              <a:rPr lang="ru-RU" altLang="ru-RU" sz="1200" b="1" dirty="0">
                <a:latin typeface="Century Gothic" pitchFamily="34" charset="0"/>
                <a:cs typeface="Times New Roman" pitchFamily="18" charset="0"/>
              </a:rPr>
              <a:t> 300 мм в </a:t>
            </a:r>
            <a:r>
              <a:rPr lang="ru-RU" altLang="ru-RU" sz="1200" b="1" dirty="0" err="1">
                <a:latin typeface="Century Gothic" pitchFamily="34" charset="0"/>
                <a:cs typeface="Times New Roman" pitchFamily="18" charset="0"/>
              </a:rPr>
              <a:t>мкр</a:t>
            </a:r>
            <a:r>
              <a:rPr lang="ru-RU" altLang="ru-RU" sz="1200" b="1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altLang="ru-RU" sz="1200" b="1" dirty="0" err="1">
                <a:latin typeface="Century Gothic" pitchFamily="34" charset="0"/>
                <a:cs typeface="Times New Roman" pitchFamily="18" charset="0"/>
              </a:rPr>
              <a:t>Азат</a:t>
            </a:r>
            <a:r>
              <a:rPr lang="ru-RU" altLang="ru-RU" sz="1200" b="1" dirty="0">
                <a:latin typeface="Century Gothic" pitchFamily="34" charset="0"/>
                <a:cs typeface="Times New Roman" pitchFamily="18" charset="0"/>
              </a:rPr>
              <a:t> ул. </a:t>
            </a:r>
            <a:r>
              <a:rPr lang="ru-RU" altLang="ru-RU" sz="1200" b="1" dirty="0" err="1">
                <a:latin typeface="Century Gothic" pitchFamily="34" charset="0"/>
                <a:cs typeface="Times New Roman" pitchFamily="18" charset="0"/>
              </a:rPr>
              <a:t>Акбастау</a:t>
            </a:r>
            <a:r>
              <a:rPr lang="ru-RU" altLang="ru-RU" sz="1200" b="1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altLang="ru-RU" sz="1200" b="1" dirty="0" err="1">
                <a:latin typeface="Century Gothic" pitchFamily="34" charset="0"/>
                <a:cs typeface="Times New Roman" pitchFamily="18" charset="0"/>
              </a:rPr>
              <a:t>Енбекшинского</a:t>
            </a:r>
            <a:r>
              <a:rPr lang="ru-RU" altLang="ru-RU" sz="1200" b="1" dirty="0">
                <a:latin typeface="Century Gothic" pitchFamily="34" charset="0"/>
                <a:cs typeface="Times New Roman" pitchFamily="18" charset="0"/>
              </a:rPr>
              <a:t> района г. Шымкент </a:t>
            </a:r>
            <a:r>
              <a:rPr lang="en-US" altLang="ru-RU" sz="12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L-</a:t>
            </a:r>
            <a:r>
              <a:rPr lang="en-US" altLang="ru-RU" sz="14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8</a:t>
            </a:r>
            <a:r>
              <a:rPr lang="kk-KZ" altLang="ru-RU" sz="14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8</a:t>
            </a:r>
            <a:r>
              <a:rPr lang="en-US" altLang="ru-RU" sz="14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0</a:t>
            </a:r>
            <a:r>
              <a:rPr lang="en-US" altLang="ru-RU" sz="12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altLang="ru-RU" sz="1200" b="1" dirty="0" err="1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п.м</a:t>
            </a:r>
            <a:r>
              <a:rPr lang="ru-RU" altLang="ru-RU" sz="1200" b="1" dirty="0">
                <a:latin typeface="Century Gothic" pitchFamily="34" charset="0"/>
                <a:cs typeface="Times New Roman" pitchFamily="18" charset="0"/>
              </a:rPr>
              <a:t>.: </a:t>
            </a:r>
            <a:r>
              <a:rPr lang="ru-RU" altLang="ru-RU" sz="1200" dirty="0">
                <a:latin typeface="Century Gothic" pitchFamily="34" charset="0"/>
                <a:cs typeface="Times New Roman" pitchFamily="18" charset="0"/>
              </a:rPr>
              <a:t>согласно </a:t>
            </a:r>
            <a:r>
              <a:rPr lang="ru-RU" altLang="ru-RU" sz="1200" dirty="0" smtClean="0">
                <a:latin typeface="Century Gothic" pitchFamily="34" charset="0"/>
                <a:cs typeface="Times New Roman" pitchFamily="18" charset="0"/>
              </a:rPr>
              <a:t>карточкам </a:t>
            </a:r>
            <a:r>
              <a:rPr lang="ru-RU" altLang="ru-RU" sz="1200" dirty="0">
                <a:latin typeface="Century Gothic" pitchFamily="34" charset="0"/>
                <a:cs typeface="Times New Roman" pitchFamily="18" charset="0"/>
              </a:rPr>
              <a:t>повреждений, </a:t>
            </a:r>
            <a:r>
              <a:rPr lang="ru-RU" altLang="ru-RU" sz="1200" dirty="0" smtClean="0">
                <a:latin typeface="Century Gothic" pitchFamily="34" charset="0"/>
                <a:cs typeface="Times New Roman" pitchFamily="18" charset="0"/>
              </a:rPr>
              <a:t>высоким </a:t>
            </a:r>
            <a:r>
              <a:rPr lang="ru-RU" altLang="ru-RU" sz="1200" dirty="0">
                <a:latin typeface="Century Gothic" pitchFamily="34" charset="0"/>
                <a:cs typeface="Times New Roman" pitchFamily="18" charset="0"/>
              </a:rPr>
              <a:t>износом сетей (100%) и постоянными авариями на водопроводной сети (2 аварии, расход воды 6033 м3). Трубы были построены в 1986 </a:t>
            </a:r>
            <a:r>
              <a:rPr lang="ru-RU" altLang="ru-RU" sz="1200" dirty="0" smtClean="0">
                <a:latin typeface="Century Gothic" pitchFamily="34" charset="0"/>
                <a:cs typeface="Times New Roman" pitchFamily="18" charset="0"/>
              </a:rPr>
              <a:t>году, </a:t>
            </a:r>
            <a:r>
              <a:rPr lang="ru-RU" altLang="ru-RU" sz="1200" dirty="0">
                <a:latin typeface="Century Gothic" pitchFamily="34" charset="0"/>
                <a:cs typeface="Times New Roman" pitchFamily="18" charset="0"/>
              </a:rPr>
              <a:t>материал трубы-сталь, срок службы которой составляет 25 лет. После реконструкции не будет аварий, будет обеспечено бесперебойное </a:t>
            </a:r>
            <a:r>
              <a:rPr lang="ru-RU" altLang="ru-RU" sz="1200" dirty="0" smtClean="0">
                <a:latin typeface="Century Gothic" pitchFamily="34" charset="0"/>
                <a:cs typeface="Times New Roman" pitchFamily="18" charset="0"/>
              </a:rPr>
              <a:t>водоснабжение и </a:t>
            </a:r>
            <a:r>
              <a:rPr lang="ru-RU" altLang="ru-RU" sz="1200" dirty="0">
                <a:latin typeface="Century Gothic" pitchFamily="34" charset="0"/>
                <a:cs typeface="Times New Roman" pitchFamily="18" charset="0"/>
              </a:rPr>
              <a:t>предотвращение вторичного загрязнения воды.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71681"/>
            <a:ext cx="7867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1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Реализованные проекты по «Реконструкция водопроводных сетей»</a:t>
            </a:r>
          </a:p>
        </p:txBody>
      </p:sp>
      <p:pic>
        <p:nvPicPr>
          <p:cNvPr id="3074" name="Picture 2" descr="\\Newserver\мониторинг\МОНИТОРИНГ 2022\Полугодовой отчет 2022 г\Фотолар инвест программа  2022\жанибек айдос\bc426dab-547d-4bdc-b01d-08df58979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1563"/>
            <a:ext cx="3600400" cy="405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Newserver\мониторинг\МОНИТОРИНГ 2022\Полугодовой отчет 2022 г\Фотолар инвест программа  2022\жанибек айдос\139c97d8-a0ec-4492-8441-acfc20e5b3e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232" y="840578"/>
            <a:ext cx="4496703" cy="301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Newserver\мониторинг\МОНИТОРИНГ 2022\Полугодовой отчет 2022 г\Фотолар инвест программа  2022\жанибек айдос\72c627ba-ea49-406a-a73a-eca95ab76f4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30" y="3861048"/>
            <a:ext cx="385506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16514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19243</TotalTime>
  <Words>3483</Words>
  <Application>Microsoft Office PowerPoint</Application>
  <PresentationFormat>Экран (4:3)</PresentationFormat>
  <Paragraphs>868</Paragraphs>
  <Slides>32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Воздушный поток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Инвестиции Европейского банка реконструкции и развития в модернизацию водопроводно-канализационного хозяйства г.Шымкент</dc:title>
  <dc:creator>заманбек</dc:creator>
  <cp:lastModifiedBy>Omar Onlanov</cp:lastModifiedBy>
  <cp:revision>1755</cp:revision>
  <cp:lastPrinted>2022-07-27T11:36:03Z</cp:lastPrinted>
  <dcterms:created xsi:type="dcterms:W3CDTF">2016-06-15T04:31:55Z</dcterms:created>
  <dcterms:modified xsi:type="dcterms:W3CDTF">2022-07-28T10:05:46Z</dcterms:modified>
</cp:coreProperties>
</file>